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a56201fb_5_5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5ba56201fb_5_5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c10598b_0_3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c9c10598b_0_3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9c10598b_0_4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c9c10598b_0_4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9c10598b_0_6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c9c10598b_0_6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9c10598b_0_6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c9c10598b_0_6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c9c10598b_0_7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c9c10598b_0_7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c9c10598b_0_9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5c9c10598b_0_9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c9c10598b_0_11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c9c10598b_0_11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c9c10598b_0_11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c9c10598b_0_11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c9c10598b_0_13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c9c10598b_0_134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c9c10598b_0_15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c9c10598b_0_15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a56201fb_5_6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5ba56201fb_5_6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c9c10598b_0_16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c9c10598b_0_165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c10598b_0_18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5c9c10598b_0_18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9c10598b_0_20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c9c10598b_0_20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9c10598b_0_20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c9c10598b_0_20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c9c10598b_0_21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c9c10598b_0_214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c9c10598b_0_23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5c9c10598b_0_234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c9c10598b_0_25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c9c10598b_0_25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c9c10598b_0_27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c9c10598b_0_27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c9c10598b_0_30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c9c10598b_0_30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c9c10598b_0_32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c9c10598b_0_32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a56201fb_5_79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ba56201fb_5_79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c9c10598b_0_34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5c9c10598b_0_34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c9c10598b_0_36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c9c10598b_0_365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c9c10598b_0_38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5c9c10598b_0_38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c9c10598b_0_40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5c9c10598b_0_40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c9c10598b_0_41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5c9c10598b_0_41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c9c10598b_0_69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5c9c10598b_0_69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c9c10598b_0_69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5c9c10598b_0_69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c9c10598b_0_70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c9c10598b_0_70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c9c10598b_0_70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5c9c10598b_0_70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c9c10598b_0_86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5c9c10598b_0_86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a56201fb_5_9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ba56201fb_5_9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c9c10598b_0_86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c9c10598b_0_86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c9c10598b_0_42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5c9c10598b_0_42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c9c10598b_0_53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5c9c10598b_0_538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c9c10598b_0_54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c9c10598b_0_54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c9c10598b_0_55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5c9c10598b_0_55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c9c10598b_0_57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5c9c10598b_0_571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c9c10598b_0_59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5c9c10598b_0_59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c9c10598b_0_61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5c9c10598b_0_61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c9c10598b_0_62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5c9c10598b_0_624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c9c10598b_0_63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5c9c10598b_0_63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a56201fb_5_10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ba56201fb_5_10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c9c10598b_0_64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5c9c10598b_0_641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c9c10598b_0_64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5c9c10598b_0_64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c9c10598b_0_65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5c9c10598b_0_65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c9c10598b_0_66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5c9c10598b_0_66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c9c10598b_0_67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5c9c10598b_0_675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c9c10598b_0_44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5c9c10598b_0_44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c9c10598b_0_45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5c9c10598b_0_45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c9c10598b_0_71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5c9c10598b_0_714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c9c10598b_0_72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5c9c10598b_0_72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c9c10598b_0_72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5c9c10598b_0_72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9c10598b_0_68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c9c10598b_0_68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c9c10598b_0_73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5c9c10598b_0_735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c9c10598b_0_74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5c9c10598b_0_743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c9c10598b_0_75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5c9c10598b_0_75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c9c10598b_0_77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5c9c10598b_0_77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c9c10598b_0_781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5c9c10598b_0_781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c9c10598b_0_79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5c9c10598b_0_79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c9c10598b_0_80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5c9c10598b_0_80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c9c10598b_0_80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5c9c10598b_0_80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c9c10598b_0_817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5c9c10598b_0_817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c9c10598b_0_82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5c9c10598b_0_82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9c10598b_0_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c9c10598b_0_2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c9c10598b_0_839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5c9c10598b_0_839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c9c10598b_0_84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5c9c10598b_0_84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5c9c10598b_0_85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5c9c10598b_0_856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9c10598b_0_1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c9c10598b_0_10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9c10598b_0_2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c9c10598b_0_25:notes"/>
          <p:cNvSpPr/>
          <p:nvPr>
            <p:ph idx="2" type="sldImg"/>
          </p:nvPr>
        </p:nvSpPr>
        <p:spPr>
          <a:xfrm>
            <a:off x="381491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172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3927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172" y="205014"/>
            <a:ext cx="8228763" cy="3981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3927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172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172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3927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172" y="2761933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172" y="1203631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172" y="2761933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172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3927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172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388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1277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172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388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1277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172" y="4685930"/>
            <a:ext cx="2130093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7054" y="4685930"/>
            <a:ext cx="2898142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5842" y="4685930"/>
            <a:ext cx="2130093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8508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Relationship Id="rId4" Type="http://schemas.openxmlformats.org/officeDocument/2006/relationships/hyperlink" Target="https://distill.pub/2017/momentum/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abs/1412.6980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edium.com/@prateekvishnu/xavier-and-he-normal-he-et-al-initialization-8e3d7a087528" TargetMode="External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bit.ly/2w9kAHm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BVLC/caffe/blob/master/examples/mnist/lenet.prototxt" TargetMode="External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BVLC/caffe/blob/master/examples/mnist/lenet.prototxt" TargetMode="External"/><Relationship Id="rId4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497664" y="1353289"/>
            <a:ext cx="8228763" cy="1938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Deep Learning 101</a:t>
            </a:r>
            <a:br>
              <a:rPr b="0" i="0" lang="ru" sz="1500" u="none" cap="none" strike="noStrike"/>
            </a:br>
            <a:r>
              <a:rPr lang="ru" sz="2000"/>
              <a:t>mlhep 2019</a:t>
            </a:r>
            <a:br>
              <a:rPr b="0" i="0" lang="ru" sz="1500" u="none" cap="none" strike="noStrike"/>
            </a:br>
            <a:br>
              <a:rPr b="0" i="0" lang="ru" sz="1500" u="none" cap="none" strike="noStrike"/>
            </a:br>
            <a:br>
              <a:rPr b="0" i="0" lang="ru" sz="1500" u="none" cap="none" strike="noStrike"/>
            </a:b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7507" y="3945969"/>
            <a:ext cx="906275" cy="86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8825" y="3487051"/>
            <a:ext cx="2322425" cy="16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955950"/>
            <a:ext cx="1754451" cy="10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What do we want, exactly?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248832" y="3403829"/>
            <a:ext cx="177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Objective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3037579" y="3287727"/>
            <a:ext cx="446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 strike="noStrike"/>
              <a:t>?</a:t>
            </a:r>
            <a:endParaRPr b="1" sz="3700" strike="noStrike"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155" y="3397183"/>
            <a:ext cx="22955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/>
          <p:nvPr/>
        </p:nvSpPr>
        <p:spPr>
          <a:xfrm>
            <a:off x="359206" y="2090465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2598694" y="1674069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Feature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Extractor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Ɵ2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4950189" y="1674314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Classifier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Ɵ1~W,b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7198494" y="2045886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35"/>
          <p:cNvCxnSpPr/>
          <p:nvPr/>
        </p:nvCxnSpPr>
        <p:spPr>
          <a:xfrm>
            <a:off x="1636021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3954535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35"/>
          <p:cNvCxnSpPr/>
          <p:nvPr/>
        </p:nvCxnSpPr>
        <p:spPr>
          <a:xfrm>
            <a:off x="6240393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" name="Google Shape;225;p35"/>
          <p:cNvSpPr txBox="1"/>
          <p:nvPr/>
        </p:nvSpPr>
        <p:spPr>
          <a:xfrm>
            <a:off x="248832" y="1164350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What do we want, exactly?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248822" y="3412017"/>
            <a:ext cx="2647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Joint training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80" y="3367933"/>
            <a:ext cx="22955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359206" y="2090465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2598694" y="1674069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Feature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Extractor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Ɵ2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4950189" y="1674314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Classifier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Ɵ1~W,b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7198494" y="2045886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36"/>
          <p:cNvCxnSpPr/>
          <p:nvPr/>
        </p:nvCxnSpPr>
        <p:spPr>
          <a:xfrm>
            <a:off x="1636021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36"/>
          <p:cNvCxnSpPr/>
          <p:nvPr/>
        </p:nvCxnSpPr>
        <p:spPr>
          <a:xfrm>
            <a:off x="3954535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36"/>
          <p:cNvCxnSpPr/>
          <p:nvPr/>
        </p:nvCxnSpPr>
        <p:spPr>
          <a:xfrm>
            <a:off x="6240393" y="23564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36"/>
          <p:cNvSpPr txBox="1"/>
          <p:nvPr/>
        </p:nvSpPr>
        <p:spPr>
          <a:xfrm>
            <a:off x="248832" y="1164350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457172" y="2110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Okay, how do we extract features?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Try linear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259869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4950189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7198494" y="1839003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8"/>
          <p:cNvCxnSpPr/>
          <p:nvPr/>
        </p:nvCxnSpPr>
        <p:spPr>
          <a:xfrm>
            <a:off x="1636021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38"/>
          <p:cNvCxnSpPr/>
          <p:nvPr/>
        </p:nvCxnSpPr>
        <p:spPr>
          <a:xfrm>
            <a:off x="3954535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38"/>
          <p:cNvCxnSpPr/>
          <p:nvPr/>
        </p:nvCxnSpPr>
        <p:spPr>
          <a:xfrm>
            <a:off x="6240393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p38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Try linear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259869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4950189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7198494" y="1839003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39"/>
          <p:cNvCxnSpPr/>
          <p:nvPr/>
        </p:nvCxnSpPr>
        <p:spPr>
          <a:xfrm>
            <a:off x="1636021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9" name="Google Shape;269;p39"/>
          <p:cNvCxnSpPr/>
          <p:nvPr/>
        </p:nvCxnSpPr>
        <p:spPr>
          <a:xfrm>
            <a:off x="3954535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0" name="Google Shape;270;p39"/>
          <p:cNvCxnSpPr/>
          <p:nvPr/>
        </p:nvCxnSpPr>
        <p:spPr>
          <a:xfrm>
            <a:off x="6240393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1" name="Google Shape;271;p39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50" y="2939604"/>
            <a:ext cx="2326799" cy="6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664" y="2939600"/>
            <a:ext cx="2047110" cy="6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Try linear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259869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950189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7198494" y="1839003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1636021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3954535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p40"/>
          <p:cNvCxnSpPr/>
          <p:nvPr/>
        </p:nvCxnSpPr>
        <p:spPr>
          <a:xfrm>
            <a:off x="6240393" y="2149586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40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248832" y="3874620"/>
            <a:ext cx="177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Output: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1696107" y="4604539"/>
            <a:ext cx="6801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Is it any better than logistic regression?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50" y="2939604"/>
            <a:ext cx="2326799" cy="6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664" y="2939600"/>
            <a:ext cx="2047110" cy="6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477" y="3722226"/>
            <a:ext cx="6193633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Try linear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77" y="1360026"/>
            <a:ext cx="6193633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314" y="2371175"/>
            <a:ext cx="6657186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3382325"/>
            <a:ext cx="5699668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187" y="4241075"/>
            <a:ext cx="4269450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Add nonlinearity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215654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5537002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7382016" y="1839003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>
            <a:off x="1636021" y="2149586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1" name="Google Shape;311;p42"/>
          <p:cNvCxnSpPr/>
          <p:nvPr/>
        </p:nvCxnSpPr>
        <p:spPr>
          <a:xfrm>
            <a:off x="3400704" y="2149586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p42"/>
          <p:cNvCxnSpPr/>
          <p:nvPr/>
        </p:nvCxnSpPr>
        <p:spPr>
          <a:xfrm>
            <a:off x="6781162" y="2149586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3" name="Google Shape;313;p42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42"/>
          <p:cNvCxnSpPr/>
          <p:nvPr/>
        </p:nvCxnSpPr>
        <p:spPr>
          <a:xfrm>
            <a:off x="4902839" y="2149830"/>
            <a:ext cx="663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5" name="Google Shape;315;p42"/>
          <p:cNvSpPr/>
          <p:nvPr/>
        </p:nvSpPr>
        <p:spPr>
          <a:xfrm>
            <a:off x="3898368" y="1468655"/>
            <a:ext cx="1004475" cy="1306506"/>
          </a:xfrm>
          <a:custGeom>
            <a:rect b="b" l="l" r="r" t="t"/>
            <a:pathLst>
              <a:path extrusionOk="0" h="5336" w="3078">
                <a:moveTo>
                  <a:pt x="512" y="0"/>
                </a:moveTo>
                <a:cubicBezTo>
                  <a:pt x="256" y="0"/>
                  <a:pt x="0" y="256"/>
                  <a:pt x="0" y="512"/>
                </a:cubicBezTo>
                <a:lnTo>
                  <a:pt x="0" y="4822"/>
                </a:lnTo>
                <a:cubicBezTo>
                  <a:pt x="0" y="5078"/>
                  <a:pt x="256" y="5335"/>
                  <a:pt x="512" y="5335"/>
                </a:cubicBezTo>
                <a:lnTo>
                  <a:pt x="2564" y="5335"/>
                </a:lnTo>
                <a:cubicBezTo>
                  <a:pt x="2820" y="5335"/>
                  <a:pt x="3077" y="5078"/>
                  <a:pt x="3077" y="4822"/>
                </a:cubicBezTo>
                <a:lnTo>
                  <a:pt x="3077" y="512"/>
                </a:lnTo>
                <a:cubicBezTo>
                  <a:pt x="3077" y="256"/>
                  <a:pt x="2820" y="0"/>
                  <a:pt x="2564" y="0"/>
                </a:cubicBezTo>
                <a:lnTo>
                  <a:pt x="51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74" y="3855258"/>
            <a:ext cx="7017974" cy="93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2"/>
          <p:cNvCxnSpPr/>
          <p:nvPr/>
        </p:nvCxnSpPr>
        <p:spPr>
          <a:xfrm>
            <a:off x="4450849" y="2863932"/>
            <a:ext cx="0" cy="9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1079" y="3342439"/>
            <a:ext cx="2643758" cy="175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2867" y="3528593"/>
            <a:ext cx="2461542" cy="140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Add n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onlinearity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215654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5537002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7382016" y="1839003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43"/>
          <p:cNvCxnSpPr/>
          <p:nvPr/>
        </p:nvCxnSpPr>
        <p:spPr>
          <a:xfrm>
            <a:off x="1636021" y="2149586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43"/>
          <p:cNvCxnSpPr/>
          <p:nvPr/>
        </p:nvCxnSpPr>
        <p:spPr>
          <a:xfrm>
            <a:off x="3400704" y="2149586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6781162" y="2149586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43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3"/>
          <p:cNvCxnSpPr/>
          <p:nvPr/>
        </p:nvCxnSpPr>
        <p:spPr>
          <a:xfrm>
            <a:off x="4902839" y="2149830"/>
            <a:ext cx="663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4" name="Google Shape;334;p43"/>
          <p:cNvSpPr/>
          <p:nvPr/>
        </p:nvSpPr>
        <p:spPr>
          <a:xfrm>
            <a:off x="3898368" y="1468655"/>
            <a:ext cx="1004475" cy="1306506"/>
          </a:xfrm>
          <a:custGeom>
            <a:rect b="b" l="l" r="r" t="t"/>
            <a:pathLst>
              <a:path extrusionOk="0" h="5336" w="3078">
                <a:moveTo>
                  <a:pt x="512" y="0"/>
                </a:moveTo>
                <a:cubicBezTo>
                  <a:pt x="256" y="0"/>
                  <a:pt x="0" y="256"/>
                  <a:pt x="0" y="512"/>
                </a:cubicBezTo>
                <a:lnTo>
                  <a:pt x="0" y="4822"/>
                </a:lnTo>
                <a:cubicBezTo>
                  <a:pt x="0" y="5078"/>
                  <a:pt x="256" y="5335"/>
                  <a:pt x="512" y="5335"/>
                </a:cubicBezTo>
                <a:lnTo>
                  <a:pt x="2564" y="5335"/>
                </a:lnTo>
                <a:cubicBezTo>
                  <a:pt x="2820" y="5335"/>
                  <a:pt x="3077" y="5078"/>
                  <a:pt x="3077" y="4822"/>
                </a:cubicBezTo>
                <a:lnTo>
                  <a:pt x="3077" y="512"/>
                </a:lnTo>
                <a:cubicBezTo>
                  <a:pt x="3077" y="256"/>
                  <a:pt x="2820" y="0"/>
                  <a:pt x="2564" y="0"/>
                </a:cubicBezTo>
                <a:lnTo>
                  <a:pt x="51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2612083" y="3503854"/>
            <a:ext cx="1699500" cy="9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996" y="3719645"/>
            <a:ext cx="1181789" cy="9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7774530" y="3725524"/>
            <a:ext cx="11820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P(“1”)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P(“2”)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...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P(“9”)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43"/>
          <p:cNvCxnSpPr/>
          <p:nvPr/>
        </p:nvCxnSpPr>
        <p:spPr>
          <a:xfrm>
            <a:off x="1500503" y="4238181"/>
            <a:ext cx="53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43"/>
          <p:cNvCxnSpPr/>
          <p:nvPr/>
        </p:nvCxnSpPr>
        <p:spPr>
          <a:xfrm>
            <a:off x="4570084" y="4238181"/>
            <a:ext cx="53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43"/>
          <p:cNvCxnSpPr/>
          <p:nvPr/>
        </p:nvCxnSpPr>
        <p:spPr>
          <a:xfrm>
            <a:off x="7280459" y="4238181"/>
            <a:ext cx="532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Add n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onlinearity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1221628" y="1287890"/>
            <a:ext cx="46263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f(a) = 1/(1+e^a)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f(a) = tanh(a)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736" y="1997478"/>
            <a:ext cx="4100281" cy="302230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5059911" y="1244291"/>
            <a:ext cx="3689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f(a) = max(0,a)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f(a) = log(1+e^a)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992541" y="4730999"/>
            <a:ext cx="317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551445" y="2355089"/>
            <a:ext cx="5952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f(a)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457498" y="1456349"/>
            <a:ext cx="82287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Objective function: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Optimization (</a:t>
            </a:r>
            <a:r>
              <a:rPr lang="ru" sz="2700"/>
              <a:t>exact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):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700" u="none" cap="none" strike="noStrike"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3718765" y="1688610"/>
            <a:ext cx="2114092" cy="60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w</a:t>
            </a: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x +b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1968777" y="1691549"/>
            <a:ext cx="739638" cy="37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x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27"/>
          <p:cNvCxnSpPr/>
          <p:nvPr/>
        </p:nvCxnSpPr>
        <p:spPr>
          <a:xfrm>
            <a:off x="2708416" y="1853699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" name="Google Shape;121;p27"/>
          <p:cNvCxnSpPr/>
          <p:nvPr/>
        </p:nvCxnSpPr>
        <p:spPr>
          <a:xfrm>
            <a:off x="5288170" y="1853699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2" name="Google Shape;122;p27"/>
          <p:cNvSpPr txBox="1"/>
          <p:nvPr/>
        </p:nvSpPr>
        <p:spPr>
          <a:xfrm>
            <a:off x="6249210" y="1642562"/>
            <a:ext cx="1403190" cy="43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y</a:t>
            </a:r>
            <a:r>
              <a:rPr b="0" i="0" lang="ru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6552576" y="1590879"/>
            <a:ext cx="923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88" y="4101472"/>
            <a:ext cx="41338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24" y="2615838"/>
            <a:ext cx="4152900" cy="107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Training </a:t>
            </a:r>
            <a:r>
              <a:rPr lang="ru" sz="3700"/>
              <a:t>the monster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215654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5537002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7382016" y="1839003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45"/>
          <p:cNvCxnSpPr/>
          <p:nvPr/>
        </p:nvCxnSpPr>
        <p:spPr>
          <a:xfrm>
            <a:off x="1636021" y="2149586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45"/>
          <p:cNvCxnSpPr/>
          <p:nvPr/>
        </p:nvCxnSpPr>
        <p:spPr>
          <a:xfrm>
            <a:off x="3400704" y="2149586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45"/>
          <p:cNvCxnSpPr/>
          <p:nvPr/>
        </p:nvCxnSpPr>
        <p:spPr>
          <a:xfrm>
            <a:off x="6781162" y="2149586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45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303366" y="3193026"/>
            <a:ext cx="177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Output: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5"/>
          <p:cNvCxnSpPr/>
          <p:nvPr/>
        </p:nvCxnSpPr>
        <p:spPr>
          <a:xfrm>
            <a:off x="4902839" y="2149830"/>
            <a:ext cx="663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45"/>
          <p:cNvSpPr/>
          <p:nvPr/>
        </p:nvSpPr>
        <p:spPr>
          <a:xfrm>
            <a:off x="3898368" y="1468655"/>
            <a:ext cx="1004475" cy="1306506"/>
          </a:xfrm>
          <a:custGeom>
            <a:rect b="b" l="l" r="r" t="t"/>
            <a:pathLst>
              <a:path extrusionOk="0" h="5336" w="3078">
                <a:moveTo>
                  <a:pt x="512" y="0"/>
                </a:moveTo>
                <a:cubicBezTo>
                  <a:pt x="256" y="0"/>
                  <a:pt x="0" y="256"/>
                  <a:pt x="0" y="512"/>
                </a:cubicBezTo>
                <a:lnTo>
                  <a:pt x="0" y="4822"/>
                </a:lnTo>
                <a:cubicBezTo>
                  <a:pt x="0" y="5078"/>
                  <a:pt x="256" y="5335"/>
                  <a:pt x="512" y="5335"/>
                </a:cubicBezTo>
                <a:lnTo>
                  <a:pt x="2564" y="5335"/>
                </a:lnTo>
                <a:cubicBezTo>
                  <a:pt x="2820" y="5335"/>
                  <a:pt x="3077" y="5078"/>
                  <a:pt x="3077" y="4822"/>
                </a:cubicBezTo>
                <a:lnTo>
                  <a:pt x="3077" y="512"/>
                </a:lnTo>
                <a:cubicBezTo>
                  <a:pt x="3077" y="256"/>
                  <a:pt x="2820" y="0"/>
                  <a:pt x="2564" y="0"/>
                </a:cubicBezTo>
                <a:lnTo>
                  <a:pt x="51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303726" y="4417725"/>
            <a:ext cx="7945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Training:                            </a:t>
            </a:r>
            <a:r>
              <a:rPr b="1" lang="ru" sz="2700" strike="noStrike"/>
              <a:t>?!</a:t>
            </a:r>
            <a:endParaRPr b="1" sz="2700" strike="noStrike"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74" y="3078093"/>
            <a:ext cx="7017974" cy="9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Training </a:t>
            </a:r>
            <a:r>
              <a:rPr lang="ru" sz="3700"/>
              <a:t>the monster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/>
          <p:nvPr/>
        </p:nvSpPr>
        <p:spPr>
          <a:xfrm>
            <a:off x="359206" y="1883582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6"/>
          <p:cNvSpPr/>
          <p:nvPr/>
        </p:nvSpPr>
        <p:spPr>
          <a:xfrm>
            <a:off x="2156544" y="1467185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model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6"/>
          <p:cNvSpPr/>
          <p:nvPr/>
        </p:nvSpPr>
        <p:spPr>
          <a:xfrm>
            <a:off x="5537002" y="1467430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Logistic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Regres-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7382016" y="1839003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46"/>
          <p:cNvCxnSpPr/>
          <p:nvPr/>
        </p:nvCxnSpPr>
        <p:spPr>
          <a:xfrm>
            <a:off x="1636021" y="2149586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46"/>
          <p:cNvCxnSpPr/>
          <p:nvPr/>
        </p:nvCxnSpPr>
        <p:spPr>
          <a:xfrm>
            <a:off x="3400704" y="2149586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46"/>
          <p:cNvCxnSpPr/>
          <p:nvPr/>
        </p:nvCxnSpPr>
        <p:spPr>
          <a:xfrm>
            <a:off x="6781162" y="2149586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p46"/>
          <p:cNvSpPr txBox="1"/>
          <p:nvPr/>
        </p:nvSpPr>
        <p:spPr>
          <a:xfrm>
            <a:off x="248832" y="957467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303366" y="3193026"/>
            <a:ext cx="177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Output: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46"/>
          <p:cNvCxnSpPr/>
          <p:nvPr/>
        </p:nvCxnSpPr>
        <p:spPr>
          <a:xfrm>
            <a:off x="4902839" y="2149830"/>
            <a:ext cx="663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46"/>
          <p:cNvSpPr/>
          <p:nvPr/>
        </p:nvSpPr>
        <p:spPr>
          <a:xfrm>
            <a:off x="3898368" y="1468655"/>
            <a:ext cx="1004475" cy="1306506"/>
          </a:xfrm>
          <a:custGeom>
            <a:rect b="b" l="l" r="r" t="t"/>
            <a:pathLst>
              <a:path extrusionOk="0" h="5336" w="3078">
                <a:moveTo>
                  <a:pt x="512" y="0"/>
                </a:moveTo>
                <a:cubicBezTo>
                  <a:pt x="256" y="0"/>
                  <a:pt x="0" y="256"/>
                  <a:pt x="0" y="512"/>
                </a:cubicBezTo>
                <a:lnTo>
                  <a:pt x="0" y="4822"/>
                </a:lnTo>
                <a:cubicBezTo>
                  <a:pt x="0" y="5078"/>
                  <a:pt x="256" y="5335"/>
                  <a:pt x="512" y="5335"/>
                </a:cubicBezTo>
                <a:lnTo>
                  <a:pt x="2564" y="5335"/>
                </a:lnTo>
                <a:cubicBezTo>
                  <a:pt x="2820" y="5335"/>
                  <a:pt x="3077" y="5078"/>
                  <a:pt x="3077" y="4822"/>
                </a:cubicBezTo>
                <a:lnTo>
                  <a:pt x="3077" y="512"/>
                </a:lnTo>
                <a:cubicBezTo>
                  <a:pt x="3077" y="256"/>
                  <a:pt x="2820" y="0"/>
                  <a:pt x="2564" y="0"/>
                </a:cubicBezTo>
                <a:lnTo>
                  <a:pt x="51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03726" y="4417725"/>
            <a:ext cx="7945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ru" sz="2700"/>
              <a:t>: gradient descent!</a:t>
            </a:r>
            <a:endParaRPr b="1" sz="2700" strike="noStrike"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74" y="3078093"/>
            <a:ext cx="7017974" cy="9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800" y="4044325"/>
            <a:ext cx="41148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200502" y="1477963"/>
            <a:ext cx="79344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TL;DR:        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backprop = chain rule*         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33" y="1952001"/>
            <a:ext cx="4513942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200502" y="1477963"/>
            <a:ext cx="79344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TL;DR:        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backprop = chain rule*         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1223587" y="2730091"/>
            <a:ext cx="6744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* g and x can be vectors/vectors/tensors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874" y="3216050"/>
            <a:ext cx="2441064" cy="188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333" y="1952001"/>
            <a:ext cx="4513942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326878" y="1859333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2124215" y="1442936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9"/>
          <p:cNvSpPr/>
          <p:nvPr/>
        </p:nvSpPr>
        <p:spPr>
          <a:xfrm>
            <a:off x="7512963" y="1814754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49"/>
          <p:cNvCxnSpPr/>
          <p:nvPr/>
        </p:nvCxnSpPr>
        <p:spPr>
          <a:xfrm>
            <a:off x="1603693" y="2125337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p49"/>
          <p:cNvCxnSpPr/>
          <p:nvPr/>
        </p:nvCxnSpPr>
        <p:spPr>
          <a:xfrm>
            <a:off x="3041824" y="2125337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49"/>
          <p:cNvCxnSpPr/>
          <p:nvPr/>
        </p:nvCxnSpPr>
        <p:spPr>
          <a:xfrm>
            <a:off x="6912109" y="2125337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5" name="Google Shape;415;p49"/>
          <p:cNvSpPr/>
          <p:nvPr/>
        </p:nvSpPr>
        <p:spPr>
          <a:xfrm>
            <a:off x="3572143" y="1444406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4834917" y="1443181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49"/>
          <p:cNvCxnSpPr/>
          <p:nvPr/>
        </p:nvCxnSpPr>
        <p:spPr>
          <a:xfrm>
            <a:off x="4314394" y="2125582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49"/>
          <p:cNvCxnSpPr/>
          <p:nvPr/>
        </p:nvCxnSpPr>
        <p:spPr>
          <a:xfrm>
            <a:off x="5752526" y="2125582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p49"/>
          <p:cNvSpPr/>
          <p:nvPr/>
        </p:nvSpPr>
        <p:spPr>
          <a:xfrm>
            <a:off x="6282845" y="1444651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7734038" y="3022794"/>
            <a:ext cx="875400" cy="643200"/>
          </a:xfrm>
          <a:prstGeom prst="ellipse">
            <a:avLst/>
          </a:prstGeom>
          <a:solidFill>
            <a:srgbClr val="FFFFCC"/>
          </a:solidFill>
          <a:ln cap="flat" cmpd="sng" w="367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375" lIns="89800" spcFirstLastPara="1" rIns="89800" wrap="square" tIns="52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/>
              <a:t> L</a:t>
            </a:r>
            <a:endParaRPr b="1" sz="2000" strike="noStrike"/>
          </a:p>
        </p:txBody>
      </p:sp>
      <p:cxnSp>
        <p:nvCxnSpPr>
          <p:cNvPr id="421" name="Google Shape;421;p49"/>
          <p:cNvCxnSpPr/>
          <p:nvPr/>
        </p:nvCxnSpPr>
        <p:spPr>
          <a:xfrm>
            <a:off x="8175536" y="2472415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2" name="Google Shape;422;p49"/>
          <p:cNvSpPr/>
          <p:nvPr/>
        </p:nvSpPr>
        <p:spPr>
          <a:xfrm>
            <a:off x="327204" y="310876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49"/>
          <p:cNvCxnSpPr/>
          <p:nvPr/>
        </p:nvCxnSpPr>
        <p:spPr>
          <a:xfrm>
            <a:off x="1540995" y="3366688"/>
            <a:ext cx="617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4" y="3982250"/>
            <a:ext cx="5669492" cy="9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326878" y="1859333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7512963" y="1814754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50"/>
          <p:cNvCxnSpPr/>
          <p:nvPr/>
        </p:nvCxnSpPr>
        <p:spPr>
          <a:xfrm>
            <a:off x="1603693" y="2125337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50"/>
          <p:cNvCxnSpPr/>
          <p:nvPr/>
        </p:nvCxnSpPr>
        <p:spPr>
          <a:xfrm>
            <a:off x="3041824" y="2125337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50"/>
          <p:cNvCxnSpPr/>
          <p:nvPr/>
        </p:nvCxnSpPr>
        <p:spPr>
          <a:xfrm>
            <a:off x="6912109" y="2125337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5" name="Google Shape;435;p50"/>
          <p:cNvSpPr/>
          <p:nvPr/>
        </p:nvSpPr>
        <p:spPr>
          <a:xfrm>
            <a:off x="3572143" y="1444406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50"/>
          <p:cNvCxnSpPr/>
          <p:nvPr/>
        </p:nvCxnSpPr>
        <p:spPr>
          <a:xfrm>
            <a:off x="4314394" y="2125582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50"/>
          <p:cNvCxnSpPr/>
          <p:nvPr/>
        </p:nvCxnSpPr>
        <p:spPr>
          <a:xfrm>
            <a:off x="5752526" y="2125582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50"/>
          <p:cNvSpPr/>
          <p:nvPr/>
        </p:nvSpPr>
        <p:spPr>
          <a:xfrm>
            <a:off x="6282845" y="1444651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0"/>
          <p:cNvSpPr/>
          <p:nvPr/>
        </p:nvSpPr>
        <p:spPr>
          <a:xfrm>
            <a:off x="7734038" y="3022794"/>
            <a:ext cx="875400" cy="643200"/>
          </a:xfrm>
          <a:prstGeom prst="ellipse">
            <a:avLst/>
          </a:prstGeom>
          <a:solidFill>
            <a:srgbClr val="FFFFCC"/>
          </a:solidFill>
          <a:ln cap="flat" cmpd="sng" w="367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375" lIns="89800" spcFirstLastPara="1" rIns="89800" wrap="square" tIns="52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 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50"/>
          <p:cNvCxnSpPr/>
          <p:nvPr/>
        </p:nvCxnSpPr>
        <p:spPr>
          <a:xfrm>
            <a:off x="8175536" y="2472415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50"/>
          <p:cNvSpPr/>
          <p:nvPr/>
        </p:nvSpPr>
        <p:spPr>
          <a:xfrm>
            <a:off x="327204" y="310876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50"/>
          <p:cNvCxnSpPr/>
          <p:nvPr/>
        </p:nvCxnSpPr>
        <p:spPr>
          <a:xfrm>
            <a:off x="1540995" y="3366688"/>
            <a:ext cx="617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50"/>
          <p:cNvCxnSpPr>
            <a:stCxn id="439" idx="1"/>
          </p:cNvCxnSpPr>
          <p:nvPr/>
        </p:nvCxnSpPr>
        <p:spPr>
          <a:xfrm flipH="1" rot="5400000">
            <a:off x="6952187" y="2206938"/>
            <a:ext cx="766500" cy="1053600"/>
          </a:xfrm>
          <a:prstGeom prst="bentConnector2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50"/>
          <p:cNvSpPr/>
          <p:nvPr/>
        </p:nvSpPr>
        <p:spPr>
          <a:xfrm>
            <a:off x="2124215" y="1442936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4834917" y="1443181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8950"/>
            <a:ext cx="8855769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/>
          <p:nvPr/>
        </p:nvSpPr>
        <p:spPr>
          <a:xfrm>
            <a:off x="2320125" y="3877625"/>
            <a:ext cx="6813300" cy="10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/>
          <p:nvPr/>
        </p:nvSpPr>
        <p:spPr>
          <a:xfrm>
            <a:off x="4834917" y="1443181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1"/>
          <p:cNvSpPr/>
          <p:nvPr/>
        </p:nvSpPr>
        <p:spPr>
          <a:xfrm>
            <a:off x="326878" y="1859333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1"/>
          <p:cNvSpPr/>
          <p:nvPr/>
        </p:nvSpPr>
        <p:spPr>
          <a:xfrm>
            <a:off x="7512963" y="1814754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51"/>
          <p:cNvCxnSpPr/>
          <p:nvPr/>
        </p:nvCxnSpPr>
        <p:spPr>
          <a:xfrm>
            <a:off x="1603693" y="2125337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3041824" y="2125337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51"/>
          <p:cNvCxnSpPr/>
          <p:nvPr/>
        </p:nvCxnSpPr>
        <p:spPr>
          <a:xfrm>
            <a:off x="6912109" y="2125337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9" name="Google Shape;459;p51"/>
          <p:cNvSpPr/>
          <p:nvPr/>
        </p:nvSpPr>
        <p:spPr>
          <a:xfrm>
            <a:off x="3572143" y="1444406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51"/>
          <p:cNvCxnSpPr/>
          <p:nvPr/>
        </p:nvCxnSpPr>
        <p:spPr>
          <a:xfrm>
            <a:off x="4314394" y="2125582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51"/>
          <p:cNvCxnSpPr/>
          <p:nvPr/>
        </p:nvCxnSpPr>
        <p:spPr>
          <a:xfrm>
            <a:off x="5752526" y="2125582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2" name="Google Shape;462;p51"/>
          <p:cNvSpPr/>
          <p:nvPr/>
        </p:nvSpPr>
        <p:spPr>
          <a:xfrm>
            <a:off x="6282845" y="1444651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1"/>
          <p:cNvSpPr/>
          <p:nvPr/>
        </p:nvSpPr>
        <p:spPr>
          <a:xfrm>
            <a:off x="7734038" y="3022794"/>
            <a:ext cx="875400" cy="643200"/>
          </a:xfrm>
          <a:prstGeom prst="ellipse">
            <a:avLst/>
          </a:prstGeom>
          <a:solidFill>
            <a:srgbClr val="FFFFCC"/>
          </a:solidFill>
          <a:ln cap="flat" cmpd="sng" w="367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375" lIns="89800" spcFirstLastPara="1" rIns="89800" wrap="square" tIns="52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 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51"/>
          <p:cNvCxnSpPr/>
          <p:nvPr/>
        </p:nvCxnSpPr>
        <p:spPr>
          <a:xfrm>
            <a:off x="8175536" y="2472415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5" name="Google Shape;465;p51"/>
          <p:cNvSpPr/>
          <p:nvPr/>
        </p:nvSpPr>
        <p:spPr>
          <a:xfrm>
            <a:off x="327204" y="310876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51"/>
          <p:cNvCxnSpPr/>
          <p:nvPr/>
        </p:nvCxnSpPr>
        <p:spPr>
          <a:xfrm>
            <a:off x="1540995" y="3366688"/>
            <a:ext cx="617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51"/>
          <p:cNvCxnSpPr/>
          <p:nvPr/>
        </p:nvCxnSpPr>
        <p:spPr>
          <a:xfrm rot="10800000">
            <a:off x="5474362" y="2365464"/>
            <a:ext cx="2379000" cy="658800"/>
          </a:xfrm>
          <a:prstGeom prst="bentConnector3">
            <a:avLst>
              <a:gd fmla="val 567" name="adj1"/>
            </a:avLst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p51"/>
          <p:cNvSpPr/>
          <p:nvPr/>
        </p:nvSpPr>
        <p:spPr>
          <a:xfrm>
            <a:off x="3686436" y="3877631"/>
            <a:ext cx="5446800" cy="10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"/>
          <p:cNvSpPr/>
          <p:nvPr/>
        </p:nvSpPr>
        <p:spPr>
          <a:xfrm>
            <a:off x="2124215" y="1442936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8950"/>
            <a:ext cx="8855769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/>
          <p:nvPr/>
        </p:nvSpPr>
        <p:spPr>
          <a:xfrm>
            <a:off x="4018500" y="3877625"/>
            <a:ext cx="5115000" cy="10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/>
          <p:nvPr/>
        </p:nvSpPr>
        <p:spPr>
          <a:xfrm>
            <a:off x="2124215" y="1442936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4834917" y="1443181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326878" y="1859333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7512963" y="1814754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2"/>
          <p:cNvCxnSpPr/>
          <p:nvPr/>
        </p:nvCxnSpPr>
        <p:spPr>
          <a:xfrm>
            <a:off x="1603693" y="2125337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52"/>
          <p:cNvCxnSpPr/>
          <p:nvPr/>
        </p:nvCxnSpPr>
        <p:spPr>
          <a:xfrm>
            <a:off x="3041824" y="2125337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p52"/>
          <p:cNvCxnSpPr/>
          <p:nvPr/>
        </p:nvCxnSpPr>
        <p:spPr>
          <a:xfrm>
            <a:off x="6912109" y="2125337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4" name="Google Shape;484;p52"/>
          <p:cNvSpPr/>
          <p:nvPr/>
        </p:nvSpPr>
        <p:spPr>
          <a:xfrm>
            <a:off x="3572143" y="1444406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52"/>
          <p:cNvCxnSpPr/>
          <p:nvPr/>
        </p:nvCxnSpPr>
        <p:spPr>
          <a:xfrm>
            <a:off x="4314394" y="2125582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52"/>
          <p:cNvCxnSpPr/>
          <p:nvPr/>
        </p:nvCxnSpPr>
        <p:spPr>
          <a:xfrm>
            <a:off x="5752526" y="2125582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7" name="Google Shape;487;p52"/>
          <p:cNvSpPr/>
          <p:nvPr/>
        </p:nvSpPr>
        <p:spPr>
          <a:xfrm>
            <a:off x="6282845" y="1444651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/>
          <p:nvPr/>
        </p:nvSpPr>
        <p:spPr>
          <a:xfrm>
            <a:off x="7734038" y="3022794"/>
            <a:ext cx="875400" cy="643200"/>
          </a:xfrm>
          <a:prstGeom prst="ellipse">
            <a:avLst/>
          </a:prstGeom>
          <a:solidFill>
            <a:srgbClr val="FFFFCC"/>
          </a:solidFill>
          <a:ln cap="flat" cmpd="sng" w="367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375" lIns="89800" spcFirstLastPara="1" rIns="89800" wrap="square" tIns="52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 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52"/>
          <p:cNvCxnSpPr/>
          <p:nvPr/>
        </p:nvCxnSpPr>
        <p:spPr>
          <a:xfrm>
            <a:off x="8175536" y="2472415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0" name="Google Shape;490;p52"/>
          <p:cNvSpPr/>
          <p:nvPr/>
        </p:nvSpPr>
        <p:spPr>
          <a:xfrm>
            <a:off x="327204" y="310876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52"/>
          <p:cNvCxnSpPr/>
          <p:nvPr/>
        </p:nvCxnSpPr>
        <p:spPr>
          <a:xfrm>
            <a:off x="1540995" y="3366688"/>
            <a:ext cx="617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p52"/>
          <p:cNvCxnSpPr>
            <a:stCxn id="488" idx="1"/>
          </p:cNvCxnSpPr>
          <p:nvPr/>
        </p:nvCxnSpPr>
        <p:spPr>
          <a:xfrm flipH="1" rot="5400000">
            <a:off x="6501887" y="1756638"/>
            <a:ext cx="762600" cy="1958100"/>
          </a:xfrm>
          <a:prstGeom prst="bentConnector3">
            <a:avLst>
              <a:gd fmla="val 100517" name="adj1"/>
            </a:avLst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3" name="Google Shape;493;p52"/>
          <p:cNvCxnSpPr/>
          <p:nvPr/>
        </p:nvCxnSpPr>
        <p:spPr>
          <a:xfrm rot="10800000">
            <a:off x="4521345" y="2354600"/>
            <a:ext cx="1382700" cy="0"/>
          </a:xfrm>
          <a:prstGeom prst="straightConnector1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52"/>
          <p:cNvSpPr/>
          <p:nvPr/>
        </p:nvSpPr>
        <p:spPr>
          <a:xfrm>
            <a:off x="5428587" y="3877631"/>
            <a:ext cx="3704700" cy="10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8950"/>
            <a:ext cx="8855769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/>
          <p:nvPr/>
        </p:nvSpPr>
        <p:spPr>
          <a:xfrm>
            <a:off x="5904050" y="3877625"/>
            <a:ext cx="3229500" cy="10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/>
          <p:nvPr/>
        </p:nvSpPr>
        <p:spPr>
          <a:xfrm>
            <a:off x="2124215" y="1442936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4834917" y="1443181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/>
          <p:nvPr/>
        </p:nvSpPr>
        <p:spPr>
          <a:xfrm>
            <a:off x="326878" y="1859333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3"/>
          <p:cNvSpPr/>
          <p:nvPr/>
        </p:nvSpPr>
        <p:spPr>
          <a:xfrm>
            <a:off x="7512963" y="1814754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53"/>
          <p:cNvCxnSpPr/>
          <p:nvPr/>
        </p:nvCxnSpPr>
        <p:spPr>
          <a:xfrm>
            <a:off x="1603693" y="2125337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53"/>
          <p:cNvCxnSpPr/>
          <p:nvPr/>
        </p:nvCxnSpPr>
        <p:spPr>
          <a:xfrm>
            <a:off x="3041824" y="2125337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53"/>
          <p:cNvCxnSpPr/>
          <p:nvPr/>
        </p:nvCxnSpPr>
        <p:spPr>
          <a:xfrm>
            <a:off x="6912109" y="2125337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53"/>
          <p:cNvSpPr/>
          <p:nvPr/>
        </p:nvSpPr>
        <p:spPr>
          <a:xfrm>
            <a:off x="3572143" y="1444406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53"/>
          <p:cNvCxnSpPr/>
          <p:nvPr/>
        </p:nvCxnSpPr>
        <p:spPr>
          <a:xfrm>
            <a:off x="4314394" y="2125582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1" name="Google Shape;511;p53"/>
          <p:cNvCxnSpPr/>
          <p:nvPr/>
        </p:nvCxnSpPr>
        <p:spPr>
          <a:xfrm>
            <a:off x="5752526" y="2125582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53"/>
          <p:cNvSpPr/>
          <p:nvPr/>
        </p:nvSpPr>
        <p:spPr>
          <a:xfrm>
            <a:off x="6282845" y="1444651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3"/>
          <p:cNvSpPr/>
          <p:nvPr/>
        </p:nvSpPr>
        <p:spPr>
          <a:xfrm>
            <a:off x="7734038" y="3022794"/>
            <a:ext cx="875400" cy="643200"/>
          </a:xfrm>
          <a:prstGeom prst="ellipse">
            <a:avLst/>
          </a:prstGeom>
          <a:solidFill>
            <a:srgbClr val="FFFFCC"/>
          </a:solidFill>
          <a:ln cap="flat" cmpd="sng" w="367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2375" lIns="89800" spcFirstLastPara="1" rIns="89800" wrap="square" tIns="52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 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53"/>
          <p:cNvCxnSpPr/>
          <p:nvPr/>
        </p:nvCxnSpPr>
        <p:spPr>
          <a:xfrm>
            <a:off x="8175536" y="2472415"/>
            <a:ext cx="0" cy="55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53"/>
          <p:cNvSpPr/>
          <p:nvPr/>
        </p:nvSpPr>
        <p:spPr>
          <a:xfrm>
            <a:off x="327204" y="310876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53"/>
          <p:cNvCxnSpPr/>
          <p:nvPr/>
        </p:nvCxnSpPr>
        <p:spPr>
          <a:xfrm>
            <a:off x="1540995" y="3366688"/>
            <a:ext cx="617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53"/>
          <p:cNvCxnSpPr>
            <a:stCxn id="513" idx="1"/>
          </p:cNvCxnSpPr>
          <p:nvPr/>
        </p:nvCxnSpPr>
        <p:spPr>
          <a:xfrm flipH="1" rot="5400000">
            <a:off x="6501887" y="1756638"/>
            <a:ext cx="762600" cy="1958100"/>
          </a:xfrm>
          <a:prstGeom prst="bentConnector3">
            <a:avLst>
              <a:gd fmla="val 98530" name="adj1"/>
            </a:avLst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8" name="Google Shape;518;p53"/>
          <p:cNvCxnSpPr/>
          <p:nvPr/>
        </p:nvCxnSpPr>
        <p:spPr>
          <a:xfrm rot="10800000">
            <a:off x="4521345" y="2354600"/>
            <a:ext cx="1382700" cy="0"/>
          </a:xfrm>
          <a:prstGeom prst="straightConnector1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53"/>
          <p:cNvCxnSpPr/>
          <p:nvPr/>
        </p:nvCxnSpPr>
        <p:spPr>
          <a:xfrm rot="10800000">
            <a:off x="3194895" y="2354600"/>
            <a:ext cx="1382700" cy="0"/>
          </a:xfrm>
          <a:prstGeom prst="straightConnector1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53"/>
          <p:cNvCxnSpPr/>
          <p:nvPr/>
        </p:nvCxnSpPr>
        <p:spPr>
          <a:xfrm flipH="1">
            <a:off x="2591699" y="2354600"/>
            <a:ext cx="692100" cy="324000"/>
          </a:xfrm>
          <a:prstGeom prst="straightConnector1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53"/>
          <p:cNvCxnSpPr/>
          <p:nvPr/>
        </p:nvCxnSpPr>
        <p:spPr>
          <a:xfrm>
            <a:off x="2375986" y="2430041"/>
            <a:ext cx="216000" cy="248700"/>
          </a:xfrm>
          <a:prstGeom prst="straightConnector1">
            <a:avLst/>
          </a:prstGeom>
          <a:noFill/>
          <a:ln cap="flat" cmpd="sng" w="54700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522" name="Google Shape;5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8950"/>
            <a:ext cx="8855769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Matrix derivatives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82476" y="1255558"/>
            <a:ext cx="2973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Let’s compute: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70067" y="2652714"/>
            <a:ext cx="346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Variable shapes: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664205" y="475181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4"/>
          <p:cNvSpPr txBox="1"/>
          <p:nvPr/>
        </p:nvSpPr>
        <p:spPr>
          <a:xfrm>
            <a:off x="4909370" y="4752064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3897062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[features,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304999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4"/>
          <p:cNvSpPr txBox="1"/>
          <p:nvPr/>
        </p:nvSpPr>
        <p:spPr>
          <a:xfrm>
            <a:off x="7097263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373" y="3154151"/>
            <a:ext cx="512375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3154149"/>
            <a:ext cx="607501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319" y="3154152"/>
            <a:ext cx="255706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509" y="1845075"/>
            <a:ext cx="6576492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4"/>
          <p:cNvSpPr/>
          <p:nvPr/>
        </p:nvSpPr>
        <p:spPr>
          <a:xfrm>
            <a:off x="6941867" y="1880666"/>
            <a:ext cx="1907100" cy="684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What?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100" y="4045300"/>
            <a:ext cx="2468400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888" y="4041872"/>
            <a:ext cx="2488173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/>
        </p:nvSpPr>
        <p:spPr>
          <a:xfrm>
            <a:off x="457498" y="1456349"/>
            <a:ext cx="82287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Objective function: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Optimization (iterative):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718765" y="1688610"/>
            <a:ext cx="2114092" cy="60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w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x +b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968777" y="1691549"/>
            <a:ext cx="739638" cy="37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x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8"/>
          <p:cNvCxnSpPr/>
          <p:nvPr/>
        </p:nvCxnSpPr>
        <p:spPr>
          <a:xfrm>
            <a:off x="2708416" y="1853699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" name="Google Shape;135;p28"/>
          <p:cNvCxnSpPr/>
          <p:nvPr/>
        </p:nvCxnSpPr>
        <p:spPr>
          <a:xfrm>
            <a:off x="5288170" y="1853699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" name="Google Shape;136;p28"/>
          <p:cNvSpPr txBox="1"/>
          <p:nvPr/>
        </p:nvSpPr>
        <p:spPr>
          <a:xfrm>
            <a:off x="6249210" y="1642562"/>
            <a:ext cx="1403190" cy="43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y</a:t>
            </a: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6552576" y="1590879"/>
            <a:ext cx="923487" cy="217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624" y="2615838"/>
            <a:ext cx="4152900" cy="107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675" y="3793113"/>
            <a:ext cx="41148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Matrix derivatives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82476" y="1255558"/>
            <a:ext cx="2973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Let’s compute: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 txBox="1"/>
          <p:nvPr/>
        </p:nvSpPr>
        <p:spPr>
          <a:xfrm>
            <a:off x="70067" y="2652714"/>
            <a:ext cx="346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Variable shapes: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664205" y="475181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4909370" y="4752064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3897062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[features,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5"/>
          <p:cNvSpPr txBox="1"/>
          <p:nvPr/>
        </p:nvSpPr>
        <p:spPr>
          <a:xfrm>
            <a:off x="304999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5"/>
          <p:cNvSpPr txBox="1"/>
          <p:nvPr/>
        </p:nvSpPr>
        <p:spPr>
          <a:xfrm>
            <a:off x="7097263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373" y="3154151"/>
            <a:ext cx="512375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3154149"/>
            <a:ext cx="607501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319" y="3154152"/>
            <a:ext cx="255706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509" y="1845075"/>
            <a:ext cx="6576492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5"/>
          <p:cNvSpPr/>
          <p:nvPr/>
        </p:nvSpPr>
        <p:spPr>
          <a:xfrm>
            <a:off x="6941867" y="1880666"/>
            <a:ext cx="1907100" cy="684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What?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100" y="4045300"/>
            <a:ext cx="2468400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888" y="4041872"/>
            <a:ext cx="2488173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5"/>
          <p:cNvSpPr txBox="1"/>
          <p:nvPr/>
        </p:nvSpPr>
        <p:spPr>
          <a:xfrm>
            <a:off x="3898368" y="1119862"/>
            <a:ext cx="4561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2000" strike="noStrike">
                <a:solidFill>
                  <a:srgbClr val="00CC33"/>
                </a:solidFill>
                <a:latin typeface="Arial"/>
                <a:ea typeface="Arial"/>
                <a:cs typeface="Arial"/>
                <a:sym typeface="Arial"/>
              </a:rPr>
              <a:t>Hint: 1. figure out scalar case,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2000" strike="noStrike">
                <a:solidFill>
                  <a:srgbClr val="00CC33"/>
                </a:solidFill>
                <a:latin typeface="Arial"/>
                <a:ea typeface="Arial"/>
                <a:cs typeface="Arial"/>
                <a:sym typeface="Arial"/>
              </a:rPr>
              <a:t>     2. match shapes for matrices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Matrix derivatives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6"/>
          <p:cNvSpPr txBox="1"/>
          <p:nvPr/>
        </p:nvSpPr>
        <p:spPr>
          <a:xfrm>
            <a:off x="82476" y="1255558"/>
            <a:ext cx="2973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Let’s compute: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6"/>
          <p:cNvSpPr txBox="1"/>
          <p:nvPr/>
        </p:nvSpPr>
        <p:spPr>
          <a:xfrm>
            <a:off x="70067" y="2652714"/>
            <a:ext cx="346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Variable shapes: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6"/>
          <p:cNvSpPr txBox="1"/>
          <p:nvPr/>
        </p:nvSpPr>
        <p:spPr>
          <a:xfrm>
            <a:off x="664205" y="475181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6"/>
          <p:cNvSpPr txBox="1"/>
          <p:nvPr/>
        </p:nvSpPr>
        <p:spPr>
          <a:xfrm>
            <a:off x="4909370" y="4752064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6"/>
          <p:cNvSpPr txBox="1"/>
          <p:nvPr/>
        </p:nvSpPr>
        <p:spPr>
          <a:xfrm>
            <a:off x="3897062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[features,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6"/>
          <p:cNvSpPr txBox="1"/>
          <p:nvPr/>
        </p:nvSpPr>
        <p:spPr>
          <a:xfrm>
            <a:off x="304999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6"/>
          <p:cNvSpPr txBox="1"/>
          <p:nvPr/>
        </p:nvSpPr>
        <p:spPr>
          <a:xfrm>
            <a:off x="7097263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373" y="3154151"/>
            <a:ext cx="512375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3154149"/>
            <a:ext cx="607501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319" y="3154152"/>
            <a:ext cx="255706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509" y="1845075"/>
            <a:ext cx="6576492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100" y="4045300"/>
            <a:ext cx="2468400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888" y="4041872"/>
            <a:ext cx="2488173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Matrix derivatives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7"/>
          <p:cNvSpPr txBox="1"/>
          <p:nvPr/>
        </p:nvSpPr>
        <p:spPr>
          <a:xfrm>
            <a:off x="615876" y="1255558"/>
            <a:ext cx="2973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Let’s compute: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603467" y="2576514"/>
            <a:ext cx="346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Variable shapes: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7"/>
          <p:cNvSpPr txBox="1"/>
          <p:nvPr/>
        </p:nvSpPr>
        <p:spPr>
          <a:xfrm>
            <a:off x="664205" y="475181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7"/>
          <p:cNvSpPr txBox="1"/>
          <p:nvPr/>
        </p:nvSpPr>
        <p:spPr>
          <a:xfrm>
            <a:off x="4909370" y="4752064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7"/>
          <p:cNvSpPr txBox="1"/>
          <p:nvPr/>
        </p:nvSpPr>
        <p:spPr>
          <a:xfrm>
            <a:off x="3897062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[features,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7"/>
          <p:cNvSpPr txBox="1"/>
          <p:nvPr/>
        </p:nvSpPr>
        <p:spPr>
          <a:xfrm>
            <a:off x="304999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7"/>
          <p:cNvSpPr txBox="1"/>
          <p:nvPr/>
        </p:nvSpPr>
        <p:spPr>
          <a:xfrm>
            <a:off x="7097263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53" y="1766975"/>
            <a:ext cx="6124747" cy="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7"/>
          <p:cNvSpPr/>
          <p:nvPr/>
        </p:nvSpPr>
        <p:spPr>
          <a:xfrm>
            <a:off x="4562576" y="1742000"/>
            <a:ext cx="3579000" cy="808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What?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373" y="3154151"/>
            <a:ext cx="512375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725" y="3154149"/>
            <a:ext cx="607501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319" y="3154152"/>
            <a:ext cx="255706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100" y="4045300"/>
            <a:ext cx="2468400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888" y="4041872"/>
            <a:ext cx="2488173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Matrix derivatives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8"/>
          <p:cNvSpPr txBox="1"/>
          <p:nvPr/>
        </p:nvSpPr>
        <p:spPr>
          <a:xfrm>
            <a:off x="615876" y="1255558"/>
            <a:ext cx="2973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Let’s compute: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8"/>
          <p:cNvSpPr txBox="1"/>
          <p:nvPr/>
        </p:nvSpPr>
        <p:spPr>
          <a:xfrm>
            <a:off x="603467" y="2576514"/>
            <a:ext cx="346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Variable shapes: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8"/>
          <p:cNvSpPr txBox="1"/>
          <p:nvPr/>
        </p:nvSpPr>
        <p:spPr>
          <a:xfrm>
            <a:off x="664205" y="475181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8"/>
          <p:cNvSpPr txBox="1"/>
          <p:nvPr/>
        </p:nvSpPr>
        <p:spPr>
          <a:xfrm>
            <a:off x="4909370" y="4752064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8"/>
          <p:cNvSpPr txBox="1"/>
          <p:nvPr/>
        </p:nvSpPr>
        <p:spPr>
          <a:xfrm>
            <a:off x="3897062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[features, 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04999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[batch size, features]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58"/>
          <p:cNvSpPr txBox="1"/>
          <p:nvPr/>
        </p:nvSpPr>
        <p:spPr>
          <a:xfrm>
            <a:off x="7097263" y="3625099"/>
            <a:ext cx="424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300" strike="noStrike">
                <a:latin typeface="Arial"/>
                <a:ea typeface="Arial"/>
                <a:cs typeface="Arial"/>
                <a:sym typeface="Arial"/>
              </a:rPr>
              <a:t>[outputs]</a:t>
            </a:r>
            <a:endParaRPr b="0" sz="2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53" y="1766975"/>
            <a:ext cx="6124747" cy="8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373" y="3154151"/>
            <a:ext cx="512375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725" y="3154149"/>
            <a:ext cx="607501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319" y="3154152"/>
            <a:ext cx="255706" cy="4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100" y="4045300"/>
            <a:ext cx="2468400" cy="7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888" y="4041872"/>
            <a:ext cx="2488173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Cheat sheet for seminar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00" y="1214276"/>
            <a:ext cx="6531530" cy="35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Not actual neurons :)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0"/>
          <p:cNvSpPr txBox="1"/>
          <p:nvPr/>
        </p:nvSpPr>
        <p:spPr>
          <a:xfrm>
            <a:off x="354308" y="1203141"/>
            <a:ext cx="7857000" cy="3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Neurons </a:t>
            </a:r>
            <a:r>
              <a:rPr lang="ru" sz="2700"/>
              <a:t>output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in “spikes”,</a:t>
            </a:r>
            <a:r>
              <a:rPr lang="ru" sz="2700"/>
              <a:t> </a:t>
            </a:r>
            <a:br>
              <a:rPr lang="ru" sz="2700"/>
            </a:br>
            <a:r>
              <a:rPr lang="ru" sz="2700"/>
              <a:t>   </a:t>
            </a: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not real numbers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No one knows for sure</a:t>
            </a:r>
            <a:br>
              <a:rPr b="0" lang="ru" sz="2700" strike="noStrike">
                <a:latin typeface="Arial"/>
                <a:ea typeface="Arial"/>
                <a:cs typeface="Arial"/>
                <a:sym typeface="Arial"/>
              </a:rPr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how they “train</a:t>
            </a:r>
            <a:r>
              <a:rPr lang="ru" sz="2700"/>
              <a:t>”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2700"/>
              <a:t>There are other cell types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e.g. neuroglial cells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934" y="1451999"/>
            <a:ext cx="2332800" cy="165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0800" y="3297370"/>
            <a:ext cx="2470687" cy="173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Connectionist phrasebook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457172" y="1203631"/>
            <a:ext cx="82287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Layer – a building block for NNs :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“Dense layer”: f(x) = Wx+b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“Nonlinearity layer”: f(x) = σ(x)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Input layer, output layer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A few more we gonna cover later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2" marL="10795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Activation – layer output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i.e. some intermediate signal in the NN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Backpropagation – a fancy word for “chain rule”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Connectionist phrasebook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226" y="1368726"/>
            <a:ext cx="3951525" cy="2706337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2"/>
          <p:cNvSpPr txBox="1"/>
          <p:nvPr/>
        </p:nvSpPr>
        <p:spPr>
          <a:xfrm>
            <a:off x="2203567" y="4417232"/>
            <a:ext cx="5012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“Train it via backprop!”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Connectionist phrasebook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3"/>
          <p:cNvSpPr txBox="1"/>
          <p:nvPr/>
        </p:nvSpPr>
        <p:spPr>
          <a:xfrm>
            <a:off x="2452399" y="4603875"/>
            <a:ext cx="5012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How do we train it?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617" y="1467430"/>
            <a:ext cx="5126085" cy="25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Potential caveats?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4"/>
          <p:cNvSpPr txBox="1"/>
          <p:nvPr/>
        </p:nvSpPr>
        <p:spPr>
          <a:xfrm>
            <a:off x="414720" y="1558548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1955389" y="1982537"/>
            <a:ext cx="2114092" cy="600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w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x +b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097" y="1649910"/>
            <a:ext cx="1907712" cy="11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/>
        </p:nvSpPr>
        <p:spPr>
          <a:xfrm>
            <a:off x="205401" y="1985476"/>
            <a:ext cx="739638" cy="37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9"/>
          <p:cNvCxnSpPr/>
          <p:nvPr/>
        </p:nvCxnSpPr>
        <p:spPr>
          <a:xfrm>
            <a:off x="945039" y="2147626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29"/>
          <p:cNvCxnSpPr/>
          <p:nvPr/>
        </p:nvCxnSpPr>
        <p:spPr>
          <a:xfrm>
            <a:off x="3524793" y="2147626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29"/>
          <p:cNvCxnSpPr/>
          <p:nvPr/>
        </p:nvCxnSpPr>
        <p:spPr>
          <a:xfrm>
            <a:off x="6561719" y="2147626"/>
            <a:ext cx="116382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29"/>
          <p:cNvSpPr txBox="1"/>
          <p:nvPr/>
        </p:nvSpPr>
        <p:spPr>
          <a:xfrm>
            <a:off x="7417283" y="1998703"/>
            <a:ext cx="1403190" cy="43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p</a:t>
            </a: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(y|</a:t>
            </a:r>
            <a:r>
              <a:rPr lang="ru" sz="2700"/>
              <a:t>x</a:t>
            </a: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2959008" y="4521893"/>
            <a:ext cx="3649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/>
              <a:t>Objective function ?</a:t>
            </a:r>
            <a:endParaRPr b="1" sz="2700" strike="noStrike"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938" y="3155275"/>
            <a:ext cx="6232072" cy="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Problems with deep learning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5"/>
          <p:cNvSpPr txBox="1"/>
          <p:nvPr/>
        </p:nvSpPr>
        <p:spPr>
          <a:xfrm>
            <a:off x="414720" y="1558548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Hardcore overfitting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No “golden standard” for architecture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Computationally heavy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Back to neural networks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327204" y="2104517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7513289" y="2059938"/>
            <a:ext cx="1327101" cy="619694"/>
          </a:xfrm>
          <a:custGeom>
            <a:rect b="b" l="l" r="r" t="t"/>
            <a:pathLst>
              <a:path extrusionOk="0" h="2532" w="4065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3643" y="2531"/>
                </a:lnTo>
                <a:cubicBezTo>
                  <a:pt x="3853" y="2531"/>
                  <a:pt x="4064" y="2320"/>
                  <a:pt x="4064" y="2109"/>
                </a:cubicBezTo>
                <a:lnTo>
                  <a:pt x="4064" y="421"/>
                </a:lnTo>
                <a:cubicBezTo>
                  <a:pt x="4064" y="210"/>
                  <a:pt x="3853" y="0"/>
                  <a:pt x="3643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66"/>
          <p:cNvCxnSpPr/>
          <p:nvPr/>
        </p:nvCxnSpPr>
        <p:spPr>
          <a:xfrm>
            <a:off x="1604019" y="2370521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1" name="Google Shape;671;p66"/>
          <p:cNvCxnSpPr/>
          <p:nvPr/>
        </p:nvCxnSpPr>
        <p:spPr>
          <a:xfrm>
            <a:off x="3042151" y="2370521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2" name="Google Shape;672;p66"/>
          <p:cNvCxnSpPr/>
          <p:nvPr/>
        </p:nvCxnSpPr>
        <p:spPr>
          <a:xfrm>
            <a:off x="6912435" y="2370521"/>
            <a:ext cx="61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3" name="Google Shape;673;p66"/>
          <p:cNvSpPr/>
          <p:nvPr/>
        </p:nvSpPr>
        <p:spPr>
          <a:xfrm>
            <a:off x="3572470" y="1689590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Google Shape;674;p66"/>
          <p:cNvCxnSpPr/>
          <p:nvPr/>
        </p:nvCxnSpPr>
        <p:spPr>
          <a:xfrm>
            <a:off x="4314721" y="2370765"/>
            <a:ext cx="52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5" name="Google Shape;675;p66"/>
          <p:cNvCxnSpPr/>
          <p:nvPr/>
        </p:nvCxnSpPr>
        <p:spPr>
          <a:xfrm>
            <a:off x="5752852" y="2370765"/>
            <a:ext cx="49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6" name="Google Shape;676;p66"/>
          <p:cNvSpPr/>
          <p:nvPr/>
        </p:nvSpPr>
        <p:spPr>
          <a:xfrm>
            <a:off x="6283171" y="1689835"/>
            <a:ext cx="753025" cy="1306506"/>
          </a:xfrm>
          <a:custGeom>
            <a:rect b="b" l="l" r="r" t="t"/>
            <a:pathLst>
              <a:path extrusionOk="0" h="5336" w="2308">
                <a:moveTo>
                  <a:pt x="384" y="0"/>
                </a:moveTo>
                <a:cubicBezTo>
                  <a:pt x="192" y="0"/>
                  <a:pt x="0" y="192"/>
                  <a:pt x="0" y="384"/>
                </a:cubicBezTo>
                <a:lnTo>
                  <a:pt x="0" y="4950"/>
                </a:lnTo>
                <a:cubicBezTo>
                  <a:pt x="0" y="5142"/>
                  <a:pt x="192" y="5335"/>
                  <a:pt x="384" y="5335"/>
                </a:cubicBezTo>
                <a:lnTo>
                  <a:pt x="1922" y="5335"/>
                </a:lnTo>
                <a:cubicBezTo>
                  <a:pt x="2114" y="5335"/>
                  <a:pt x="2307" y="5142"/>
                  <a:pt x="2307" y="4950"/>
                </a:cubicBezTo>
                <a:lnTo>
                  <a:pt x="2307" y="384"/>
                </a:lnTo>
                <a:cubicBezTo>
                  <a:pt x="2307" y="192"/>
                  <a:pt x="2114" y="0"/>
                  <a:pt x="1922" y="0"/>
                </a:cubicBezTo>
                <a:lnTo>
                  <a:pt x="384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σ(h)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6"/>
          <p:cNvSpPr txBox="1"/>
          <p:nvPr/>
        </p:nvSpPr>
        <p:spPr>
          <a:xfrm>
            <a:off x="248832" y="1182566"/>
            <a:ext cx="1272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6"/>
          <p:cNvSpPr txBox="1"/>
          <p:nvPr/>
        </p:nvSpPr>
        <p:spPr>
          <a:xfrm>
            <a:off x="218527" y="3774800"/>
            <a:ext cx="8712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 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Training:                                                see the </a:t>
            </a:r>
            <a:r>
              <a:rPr b="0" lang="ru" sz="27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demo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9148" y="3297375"/>
            <a:ext cx="2799000" cy="17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6"/>
          <p:cNvSpPr/>
          <p:nvPr/>
        </p:nvSpPr>
        <p:spPr>
          <a:xfrm>
            <a:off x="2124215" y="1686700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h units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W1,b1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6"/>
          <p:cNvSpPr/>
          <p:nvPr/>
        </p:nvSpPr>
        <p:spPr>
          <a:xfrm>
            <a:off x="4834917" y="1686945"/>
            <a:ext cx="925117" cy="1306506"/>
          </a:xfrm>
          <a:custGeom>
            <a:rect b="b" l="l" r="r" t="t"/>
            <a:pathLst>
              <a:path extrusionOk="0" h="5336" w="2835">
                <a:moveTo>
                  <a:pt x="472" y="0"/>
                </a:moveTo>
                <a:cubicBezTo>
                  <a:pt x="236" y="0"/>
                  <a:pt x="0" y="236"/>
                  <a:pt x="0" y="472"/>
                </a:cubicBezTo>
                <a:lnTo>
                  <a:pt x="0" y="4862"/>
                </a:lnTo>
                <a:cubicBezTo>
                  <a:pt x="0" y="5098"/>
                  <a:pt x="236" y="5335"/>
                  <a:pt x="472" y="5335"/>
                </a:cubicBezTo>
                <a:lnTo>
                  <a:pt x="2361" y="5335"/>
                </a:lnTo>
                <a:cubicBezTo>
                  <a:pt x="2597" y="5335"/>
                  <a:pt x="2834" y="5098"/>
                  <a:pt x="2834" y="4862"/>
                </a:cubicBezTo>
                <a:lnTo>
                  <a:pt x="2834" y="472"/>
                </a:lnTo>
                <a:cubicBezTo>
                  <a:pt x="2834" y="236"/>
                  <a:pt x="2597" y="0"/>
                  <a:pt x="2361" y="0"/>
                </a:cubicBezTo>
                <a:lnTo>
                  <a:pt x="472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linear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 unit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ru" sz="2000"/>
              <a:t>2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,b</a:t>
            </a:r>
            <a:r>
              <a:rPr lang="ru" sz="2000"/>
              <a:t>2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Gradient </a:t>
            </a:r>
            <a:r>
              <a:rPr lang="ru" sz="3700"/>
              <a:t>D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escent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88" name="Google Shape;68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632" y="1650890"/>
            <a:ext cx="2267891" cy="24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7"/>
          <p:cNvSpPr txBox="1"/>
          <p:nvPr/>
        </p:nvSpPr>
        <p:spPr>
          <a:xfrm>
            <a:off x="2820096" y="4479936"/>
            <a:ext cx="3317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/>
              <a:t>Can we do better?</a:t>
            </a:r>
            <a:endParaRPr b="1" sz="2700" strike="noStrike"/>
          </a:p>
        </p:txBody>
      </p:sp>
      <p:sp>
        <p:nvSpPr>
          <p:cNvPr id="690" name="Google Shape;690;p67"/>
          <p:cNvSpPr txBox="1"/>
          <p:nvPr/>
        </p:nvSpPr>
        <p:spPr>
          <a:xfrm>
            <a:off x="492439" y="1574714"/>
            <a:ext cx="4484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Update: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 – learning rate a&lt;&lt;1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 – loss function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00" y="1709138"/>
            <a:ext cx="41148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Newton-Raphson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8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98" name="Google Shape;6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571" y="1493149"/>
            <a:ext cx="3049662" cy="223972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8"/>
          <p:cNvSpPr txBox="1"/>
          <p:nvPr/>
        </p:nvSpPr>
        <p:spPr>
          <a:xfrm>
            <a:off x="248832" y="1260947"/>
            <a:ext cx="3293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Parameter update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8"/>
          <p:cNvSpPr txBox="1"/>
          <p:nvPr/>
        </p:nvSpPr>
        <p:spPr>
          <a:xfrm>
            <a:off x="-497664" y="3583352"/>
            <a:ext cx="3293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Hessian: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237" y="2911101"/>
            <a:ext cx="2695800" cy="191811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8"/>
          <p:cNvSpPr txBox="1"/>
          <p:nvPr/>
        </p:nvSpPr>
        <p:spPr>
          <a:xfrm>
            <a:off x="5274696" y="4514180"/>
            <a:ext cx="3732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/>
              <a:t>Any drawbacks?</a:t>
            </a:r>
            <a:endParaRPr b="1" sz="2700" strike="noStrike"/>
          </a:p>
        </p:txBody>
      </p:sp>
      <p:pic>
        <p:nvPicPr>
          <p:cNvPr id="703" name="Google Shape;70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25" y="1687613"/>
            <a:ext cx="485775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8"/>
          <p:cNvSpPr txBox="1"/>
          <p:nvPr/>
        </p:nvSpPr>
        <p:spPr>
          <a:xfrm>
            <a:off x="5723136" y="3732872"/>
            <a:ext cx="2745000" cy="34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8761D"/>
                </a:solidFill>
              </a:rPr>
              <a:t>Green:</a:t>
            </a:r>
            <a:r>
              <a:rPr lang="ru" sz="1500">
                <a:solidFill>
                  <a:schemeClr val="dk1"/>
                </a:solidFill>
              </a:rPr>
              <a:t> Gradient Descent</a:t>
            </a:r>
            <a:br>
              <a:rPr b="1" lang="ru" sz="1500">
                <a:solidFill>
                  <a:srgbClr val="CC0000"/>
                </a:solidFill>
              </a:rPr>
            </a:br>
            <a:r>
              <a:rPr b="1" lang="ru" sz="1500" strike="noStrike">
                <a:solidFill>
                  <a:srgbClr val="CC0000"/>
                </a:solidFill>
              </a:rPr>
              <a:t>Red:</a:t>
            </a: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 Newton-Raphson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Newton-Raphson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711" name="Google Shape;7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571" y="1493149"/>
            <a:ext cx="3049662" cy="223972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9"/>
          <p:cNvSpPr txBox="1"/>
          <p:nvPr/>
        </p:nvSpPr>
        <p:spPr>
          <a:xfrm>
            <a:off x="248832" y="1260947"/>
            <a:ext cx="3293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Parameter update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9"/>
          <p:cNvSpPr txBox="1"/>
          <p:nvPr/>
        </p:nvSpPr>
        <p:spPr>
          <a:xfrm>
            <a:off x="-497664" y="3583352"/>
            <a:ext cx="3293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Hessian: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237" y="2911101"/>
            <a:ext cx="2695800" cy="191811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9"/>
          <p:cNvSpPr txBox="1"/>
          <p:nvPr/>
        </p:nvSpPr>
        <p:spPr>
          <a:xfrm>
            <a:off x="5723136" y="3732872"/>
            <a:ext cx="2745000" cy="34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8761D"/>
                </a:solidFill>
              </a:rPr>
              <a:t>Green:</a:t>
            </a:r>
            <a:r>
              <a:rPr lang="ru" sz="1500">
                <a:solidFill>
                  <a:schemeClr val="dk1"/>
                </a:solidFill>
              </a:rPr>
              <a:t> Gradient Descent</a:t>
            </a:r>
            <a:br>
              <a:rPr b="1" lang="ru" sz="1500">
                <a:solidFill>
                  <a:srgbClr val="CC0000"/>
                </a:solidFill>
              </a:rPr>
            </a:br>
            <a:r>
              <a:rPr b="1" lang="ru" sz="1500" strike="noStrike">
                <a:solidFill>
                  <a:srgbClr val="CC0000"/>
                </a:solidFill>
              </a:rPr>
              <a:t>Red:</a:t>
            </a: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 Newton-Raphson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9"/>
          <p:cNvSpPr txBox="1"/>
          <p:nvPr/>
        </p:nvSpPr>
        <p:spPr>
          <a:xfrm>
            <a:off x="4893701" y="4514175"/>
            <a:ext cx="4371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Inverting H might</a:t>
            </a:r>
            <a:br>
              <a:rPr b="1" lang="ru" sz="2700"/>
            </a:br>
            <a:r>
              <a:rPr b="1" lang="ru" sz="2700"/>
              <a:t> be infeasible</a:t>
            </a:r>
            <a:endParaRPr b="1" sz="2700" strike="noStrike"/>
          </a:p>
        </p:txBody>
      </p:sp>
      <p:pic>
        <p:nvPicPr>
          <p:cNvPr id="717" name="Google Shape;71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25" y="1687613"/>
            <a:ext cx="48577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Stochastic gradient descent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70"/>
          <p:cNvSpPr txBox="1"/>
          <p:nvPr/>
        </p:nvSpPr>
        <p:spPr>
          <a:xfrm>
            <a:off x="186125" y="821950"/>
            <a:ext cx="5636700" cy="4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Approximate </a:t>
            </a:r>
            <a:r>
              <a:rPr lang="ru" sz="2700"/>
              <a:t>objective with samples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734" y="1405950"/>
            <a:ext cx="2267891" cy="2430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70"/>
          <p:cNvCxnSpPr/>
          <p:nvPr/>
        </p:nvCxnSpPr>
        <p:spPr>
          <a:xfrm>
            <a:off x="7464960" y="1555363"/>
            <a:ext cx="828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70"/>
          <p:cNvCxnSpPr/>
          <p:nvPr/>
        </p:nvCxnSpPr>
        <p:spPr>
          <a:xfrm flipH="1" rot="10800000">
            <a:off x="7216128" y="1742121"/>
            <a:ext cx="331800" cy="6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70"/>
          <p:cNvCxnSpPr/>
          <p:nvPr/>
        </p:nvCxnSpPr>
        <p:spPr>
          <a:xfrm rot="10800000">
            <a:off x="7216104" y="1804079"/>
            <a:ext cx="331800" cy="2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70"/>
          <p:cNvCxnSpPr/>
          <p:nvPr/>
        </p:nvCxnSpPr>
        <p:spPr>
          <a:xfrm rot="10800000">
            <a:off x="7216104" y="2053079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70"/>
          <p:cNvCxnSpPr/>
          <p:nvPr/>
        </p:nvCxnSpPr>
        <p:spPr>
          <a:xfrm flipH="1" rot="10800000">
            <a:off x="7133184" y="2053123"/>
            <a:ext cx="828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70"/>
          <p:cNvCxnSpPr/>
          <p:nvPr/>
        </p:nvCxnSpPr>
        <p:spPr>
          <a:xfrm>
            <a:off x="7133184" y="2239723"/>
            <a:ext cx="165900" cy="12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70"/>
          <p:cNvCxnSpPr/>
          <p:nvPr/>
        </p:nvCxnSpPr>
        <p:spPr>
          <a:xfrm rot="10800000">
            <a:off x="7299204" y="2364152"/>
            <a:ext cx="24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70"/>
          <p:cNvCxnSpPr/>
          <p:nvPr/>
        </p:nvCxnSpPr>
        <p:spPr>
          <a:xfrm flipH="1">
            <a:off x="7299204" y="2364152"/>
            <a:ext cx="2487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70"/>
          <p:cNvCxnSpPr/>
          <p:nvPr/>
        </p:nvCxnSpPr>
        <p:spPr>
          <a:xfrm>
            <a:off x="7133184" y="2364152"/>
            <a:ext cx="1659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70"/>
          <p:cNvCxnSpPr/>
          <p:nvPr/>
        </p:nvCxnSpPr>
        <p:spPr>
          <a:xfrm flipH="1">
            <a:off x="6967284" y="2364152"/>
            <a:ext cx="165900" cy="2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70"/>
          <p:cNvSpPr txBox="1"/>
          <p:nvPr/>
        </p:nvSpPr>
        <p:spPr>
          <a:xfrm>
            <a:off x="7489778" y="1182076"/>
            <a:ext cx="829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sgd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0"/>
          <p:cNvSpPr txBox="1"/>
          <p:nvPr/>
        </p:nvSpPr>
        <p:spPr>
          <a:xfrm>
            <a:off x="5857022" y="3386528"/>
            <a:ext cx="829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gd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" y="1900245"/>
            <a:ext cx="5484399" cy="7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50" y="2815075"/>
            <a:ext cx="3322448" cy="3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Stochastic gradient descent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1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71"/>
          <p:cNvSpPr txBox="1"/>
          <p:nvPr/>
        </p:nvSpPr>
        <p:spPr>
          <a:xfrm>
            <a:off x="186125" y="821950"/>
            <a:ext cx="5636700" cy="4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Approximate </a:t>
            </a:r>
            <a:r>
              <a:rPr lang="ru" sz="2700"/>
              <a:t>objective with samples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Update: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734" y="1405950"/>
            <a:ext cx="2267891" cy="2430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71"/>
          <p:cNvCxnSpPr/>
          <p:nvPr/>
        </p:nvCxnSpPr>
        <p:spPr>
          <a:xfrm>
            <a:off x="7464960" y="1555363"/>
            <a:ext cx="828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71"/>
          <p:cNvCxnSpPr/>
          <p:nvPr/>
        </p:nvCxnSpPr>
        <p:spPr>
          <a:xfrm flipH="1" rot="10800000">
            <a:off x="7216128" y="1742121"/>
            <a:ext cx="331800" cy="6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71"/>
          <p:cNvCxnSpPr/>
          <p:nvPr/>
        </p:nvCxnSpPr>
        <p:spPr>
          <a:xfrm rot="10800000">
            <a:off x="7216104" y="1804079"/>
            <a:ext cx="331800" cy="2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71"/>
          <p:cNvCxnSpPr/>
          <p:nvPr/>
        </p:nvCxnSpPr>
        <p:spPr>
          <a:xfrm rot="10800000">
            <a:off x="7216104" y="2053079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71"/>
          <p:cNvCxnSpPr/>
          <p:nvPr/>
        </p:nvCxnSpPr>
        <p:spPr>
          <a:xfrm flipH="1" rot="10800000">
            <a:off x="7133184" y="2053123"/>
            <a:ext cx="828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71"/>
          <p:cNvCxnSpPr/>
          <p:nvPr/>
        </p:nvCxnSpPr>
        <p:spPr>
          <a:xfrm>
            <a:off x="7133184" y="2239723"/>
            <a:ext cx="165900" cy="12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71"/>
          <p:cNvCxnSpPr/>
          <p:nvPr/>
        </p:nvCxnSpPr>
        <p:spPr>
          <a:xfrm rot="10800000">
            <a:off x="7299204" y="2364152"/>
            <a:ext cx="24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71"/>
          <p:cNvCxnSpPr/>
          <p:nvPr/>
        </p:nvCxnSpPr>
        <p:spPr>
          <a:xfrm flipH="1">
            <a:off x="7299204" y="2364152"/>
            <a:ext cx="2487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71"/>
          <p:cNvCxnSpPr/>
          <p:nvPr/>
        </p:nvCxnSpPr>
        <p:spPr>
          <a:xfrm>
            <a:off x="7133184" y="2364152"/>
            <a:ext cx="165900" cy="18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71"/>
          <p:cNvCxnSpPr/>
          <p:nvPr/>
        </p:nvCxnSpPr>
        <p:spPr>
          <a:xfrm flipH="1">
            <a:off x="6967284" y="2364152"/>
            <a:ext cx="165900" cy="2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71"/>
          <p:cNvSpPr txBox="1"/>
          <p:nvPr/>
        </p:nvSpPr>
        <p:spPr>
          <a:xfrm>
            <a:off x="7489778" y="1182076"/>
            <a:ext cx="829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sgd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1"/>
          <p:cNvSpPr txBox="1"/>
          <p:nvPr/>
        </p:nvSpPr>
        <p:spPr>
          <a:xfrm>
            <a:off x="5857022" y="3386528"/>
            <a:ext cx="829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gd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" y="1900245"/>
            <a:ext cx="5484399" cy="7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00" y="3855318"/>
            <a:ext cx="3322450" cy="9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650" y="2815075"/>
            <a:ext cx="3322448" cy="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8614" y="4120556"/>
            <a:ext cx="4184350" cy="5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1"/>
          <p:cNvSpPr txBox="1"/>
          <p:nvPr/>
        </p:nvSpPr>
        <p:spPr>
          <a:xfrm>
            <a:off x="3798700" y="4090028"/>
            <a:ext cx="1272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where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SGD with momentum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72"/>
          <p:cNvSpPr txBox="1"/>
          <p:nvPr/>
        </p:nvSpPr>
        <p:spPr>
          <a:xfrm>
            <a:off x="706675" y="686924"/>
            <a:ext cx="7878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average gradient over consecutive steps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                           </a:t>
            </a:r>
            <a:r>
              <a:rPr i="1" lang="ru" sz="2700"/>
              <a:t>aka “add inertia”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5" y="2366958"/>
            <a:ext cx="30956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36" y="2976546"/>
            <a:ext cx="4345010" cy="99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75" y="4461321"/>
            <a:ext cx="3429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SGD with momentum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3"/>
          <p:cNvSpPr txBox="1"/>
          <p:nvPr/>
        </p:nvSpPr>
        <p:spPr>
          <a:xfrm>
            <a:off x="706675" y="686924"/>
            <a:ext cx="7878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average gradient over consecutive steps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                           </a:t>
            </a:r>
            <a:r>
              <a:rPr i="1" lang="ru" sz="2700"/>
              <a:t>aka “add inertia”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5" y="2366958"/>
            <a:ext cx="30956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36" y="2976546"/>
            <a:ext cx="4345010" cy="99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75" y="4461321"/>
            <a:ext cx="3429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3"/>
          <p:cNvSpPr txBox="1"/>
          <p:nvPr/>
        </p:nvSpPr>
        <p:spPr>
          <a:xfrm>
            <a:off x="4922239" y="3246286"/>
            <a:ext cx="41157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 // reuse gradient from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    previous steps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SGD with momentum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99" y="3582872"/>
            <a:ext cx="6612049" cy="14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4"/>
          <p:cNvSpPr txBox="1"/>
          <p:nvPr/>
        </p:nvSpPr>
        <p:spPr>
          <a:xfrm>
            <a:off x="706675" y="686924"/>
            <a:ext cx="7878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average gradient over consecutive steps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                          </a:t>
            </a:r>
            <a:r>
              <a:rPr i="1" lang="ru" sz="2700"/>
              <a:t>(see this </a:t>
            </a:r>
            <a:r>
              <a:rPr i="1" lang="ru" sz="2700" u="sng">
                <a:solidFill>
                  <a:schemeClr val="hlink"/>
                </a:solidFill>
                <a:hlinkClick r:id="rId4"/>
              </a:rPr>
              <a:t>demo</a:t>
            </a:r>
            <a:r>
              <a:rPr i="1" lang="ru" sz="2700"/>
              <a:t>)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36" y="2290746"/>
            <a:ext cx="4345010" cy="99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625" y="2635721"/>
            <a:ext cx="3429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228898" y="1456349"/>
            <a:ext cx="82287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Objective function: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27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Optimization(iterative)</a:t>
            </a:r>
            <a:r>
              <a:rPr lang="ru" sz="2700"/>
              <a:t>: </a:t>
            </a:r>
            <a:r>
              <a:rPr b="1" lang="ru" sz="2700"/>
              <a:t>same as linear regression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955389" y="1982537"/>
            <a:ext cx="211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w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x +b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097" y="1649910"/>
            <a:ext cx="1907713" cy="113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205401" y="1985476"/>
            <a:ext cx="739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30"/>
          <p:cNvCxnSpPr/>
          <p:nvPr/>
        </p:nvCxnSpPr>
        <p:spPr>
          <a:xfrm>
            <a:off x="945039" y="2147626"/>
            <a:ext cx="116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30"/>
          <p:cNvCxnSpPr/>
          <p:nvPr/>
        </p:nvCxnSpPr>
        <p:spPr>
          <a:xfrm>
            <a:off x="3524793" y="2147626"/>
            <a:ext cx="116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30"/>
          <p:cNvCxnSpPr/>
          <p:nvPr/>
        </p:nvCxnSpPr>
        <p:spPr>
          <a:xfrm>
            <a:off x="6561719" y="2147626"/>
            <a:ext cx="116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30"/>
          <p:cNvSpPr txBox="1"/>
          <p:nvPr/>
        </p:nvSpPr>
        <p:spPr>
          <a:xfrm>
            <a:off x="7417283" y="1998703"/>
            <a:ext cx="1403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75" y="3250660"/>
            <a:ext cx="8686824" cy="92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RMSProp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5"/>
          <p:cNvSpPr txBox="1"/>
          <p:nvPr/>
        </p:nvSpPr>
        <p:spPr>
          <a:xfrm>
            <a:off x="249475" y="1120850"/>
            <a:ext cx="88944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adapt learning rate to the slope of objective function</a:t>
            </a:r>
            <a:br>
              <a:rPr lang="ru" sz="2700"/>
            </a:br>
            <a:r>
              <a:rPr lang="ru" sz="2700"/>
              <a:t>  </a:t>
            </a:r>
            <a:r>
              <a:rPr i="1" lang="ru" sz="2700"/>
              <a:t>  large gradient = go slower, small gradient = go faster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60250"/>
            <a:ext cx="34956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22225"/>
            <a:ext cx="68389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984275"/>
            <a:ext cx="5580332" cy="10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RMSProp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6"/>
          <p:cNvSpPr txBox="1"/>
          <p:nvPr/>
        </p:nvSpPr>
        <p:spPr>
          <a:xfrm>
            <a:off x="249475" y="1120850"/>
            <a:ext cx="88944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adapt learning rate to the slope of objective function</a:t>
            </a:r>
            <a:br>
              <a:rPr lang="ru" sz="2700"/>
            </a:br>
            <a:r>
              <a:rPr lang="ru" sz="2700"/>
              <a:t>  </a:t>
            </a:r>
            <a:r>
              <a:rPr i="1" lang="ru" sz="2700"/>
              <a:t>  large gradient = go slower, small gradient = go faster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60250"/>
            <a:ext cx="34956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22225"/>
            <a:ext cx="68389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984275"/>
            <a:ext cx="5580332" cy="10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1" name="Google Shape;811;p76"/>
          <p:cNvCxnSpPr/>
          <p:nvPr/>
        </p:nvCxnSpPr>
        <p:spPr>
          <a:xfrm flipH="1">
            <a:off x="3366400" y="2744725"/>
            <a:ext cx="90990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76"/>
          <p:cNvSpPr txBox="1"/>
          <p:nvPr/>
        </p:nvSpPr>
        <p:spPr>
          <a:xfrm>
            <a:off x="4296150" y="2290175"/>
            <a:ext cx="4029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700">
                <a:solidFill>
                  <a:schemeClr val="dk1"/>
                </a:solidFill>
              </a:rPr>
              <a:t>moving average norm^2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Adam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7"/>
          <p:cNvSpPr txBox="1"/>
          <p:nvPr/>
        </p:nvSpPr>
        <p:spPr>
          <a:xfrm>
            <a:off x="249475" y="1120850"/>
            <a:ext cx="88944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lang="ru" sz="2700"/>
              <a:t>combine momentum and rmsprop in one method</a:t>
            </a:r>
            <a:br>
              <a:rPr lang="ru" sz="2700"/>
            </a:br>
            <a:r>
              <a:rPr lang="ru" sz="2700"/>
              <a:t>  </a:t>
            </a:r>
            <a:r>
              <a:rPr i="1" lang="ru" sz="2700"/>
              <a:t>    the “default” optimizer, see the </a:t>
            </a:r>
            <a:r>
              <a:rPr i="1" lang="ru" sz="2700" u="sng">
                <a:solidFill>
                  <a:schemeClr val="hlink"/>
                </a:solidFill>
                <a:hlinkClick r:id="rId3"/>
              </a:rPr>
              <a:t>paper</a:t>
            </a:r>
            <a:r>
              <a:rPr i="1" lang="ru" sz="2700"/>
              <a:t> for details</a:t>
            </a:r>
            <a:endParaRPr b="0" i="1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260250"/>
            <a:ext cx="34956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822225"/>
            <a:ext cx="68389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3984275"/>
            <a:ext cx="5580332" cy="10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77"/>
          <p:cNvCxnSpPr/>
          <p:nvPr/>
        </p:nvCxnSpPr>
        <p:spPr>
          <a:xfrm flipH="1">
            <a:off x="3366400" y="2744725"/>
            <a:ext cx="90990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77"/>
          <p:cNvSpPr txBox="1"/>
          <p:nvPr/>
        </p:nvSpPr>
        <p:spPr>
          <a:xfrm>
            <a:off x="4296150" y="2290175"/>
            <a:ext cx="4029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700">
                <a:solidFill>
                  <a:schemeClr val="dk1"/>
                </a:solidFill>
              </a:rPr>
              <a:t>moving average norm^2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TL;DR stochastic optimization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050" y="1063771"/>
            <a:ext cx="4718663" cy="377493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8"/>
          <p:cNvSpPr txBox="1"/>
          <p:nvPr/>
        </p:nvSpPr>
        <p:spPr>
          <a:xfrm>
            <a:off x="170575" y="1349600"/>
            <a:ext cx="42120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Tips &amp; tricks</a:t>
            </a:r>
            <a:endParaRPr sz="2700"/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Adam works fine</a:t>
            </a:r>
            <a:br>
              <a:rPr lang="ru" sz="2700"/>
            </a:br>
            <a:r>
              <a:rPr lang="ru" sz="2700"/>
              <a:t>out of the box</a:t>
            </a:r>
            <a:endParaRPr sz="2700"/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One can usually beat adam with tuned sgd+momentum</a:t>
            </a:r>
            <a:endParaRPr sz="27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Tuning may take long</a:t>
            </a:r>
            <a:endParaRPr sz="2700"/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" sz="2700"/>
              <a:t>Everyone has his favorite optimizer :)</a:t>
            </a:r>
            <a:br>
              <a:rPr lang="ru" sz="2700"/>
            </a:br>
            <a:endParaRPr sz="27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Stuff we won’t cover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9"/>
          <p:cNvSpPr txBox="1"/>
          <p:nvPr/>
        </p:nvSpPr>
        <p:spPr>
          <a:xfrm>
            <a:off x="0" y="1182076"/>
            <a:ext cx="9022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First order    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ru" sz="2700">
                <a:solidFill>
                  <a:schemeClr val="dk1"/>
                </a:solidFill>
              </a:rPr>
              <a:t>Adam flavors: NAdam, Adamax, QHAdam</a:t>
            </a:r>
            <a:endParaRPr sz="2700"/>
          </a:p>
          <a:p>
            <a:pPr indent="-1778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Adagrad, Radagrad,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Adadelta - alternative adap</a:t>
            </a:r>
            <a:r>
              <a:rPr lang="ru" sz="2700"/>
              <a:t>tive lr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/>
              <a:t>Approx second order  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BFGS,</a:t>
            </a:r>
            <a:r>
              <a:rPr lang="ru" sz="2700"/>
              <a:t>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L-BFGS</a:t>
            </a:r>
            <a:endParaRPr sz="27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ru" sz="2700">
                <a:solidFill>
                  <a:schemeClr val="dk1"/>
                </a:solidFill>
              </a:rPr>
              <a:t>K-FAC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Initialization, symmetry problem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450" y="1366750"/>
            <a:ext cx="3774275" cy="354967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0"/>
          <p:cNvSpPr txBox="1"/>
          <p:nvPr/>
        </p:nvSpPr>
        <p:spPr>
          <a:xfrm>
            <a:off x="5215349" y="1946776"/>
            <a:ext cx="39117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Initialize with zeros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ru" sz="2700"/>
              <a:t>:=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0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will the first step look like?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0"/>
          <p:cNvSpPr txBox="1"/>
          <p:nvPr/>
        </p:nvSpPr>
        <p:spPr>
          <a:xfrm>
            <a:off x="986680" y="214566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0"/>
          <p:cNvSpPr txBox="1"/>
          <p:nvPr/>
        </p:nvSpPr>
        <p:spPr>
          <a:xfrm>
            <a:off x="987006" y="302744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0"/>
          <p:cNvSpPr txBox="1"/>
          <p:nvPr/>
        </p:nvSpPr>
        <p:spPr>
          <a:xfrm>
            <a:off x="987333" y="3909228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0"/>
          <p:cNvSpPr txBox="1"/>
          <p:nvPr/>
        </p:nvSpPr>
        <p:spPr>
          <a:xfrm>
            <a:off x="2475911" y="1729270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0"/>
          <p:cNvSpPr txBox="1"/>
          <p:nvPr/>
        </p:nvSpPr>
        <p:spPr>
          <a:xfrm>
            <a:off x="2476238" y="2611051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0"/>
          <p:cNvSpPr txBox="1"/>
          <p:nvPr/>
        </p:nvSpPr>
        <p:spPr>
          <a:xfrm>
            <a:off x="2476564" y="3492832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0"/>
          <p:cNvSpPr txBox="1"/>
          <p:nvPr/>
        </p:nvSpPr>
        <p:spPr>
          <a:xfrm>
            <a:off x="2476891" y="4350118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0"/>
          <p:cNvSpPr txBox="1"/>
          <p:nvPr/>
        </p:nvSpPr>
        <p:spPr>
          <a:xfrm>
            <a:off x="2476891" y="3492832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80"/>
          <p:cNvSpPr txBox="1"/>
          <p:nvPr/>
        </p:nvSpPr>
        <p:spPr>
          <a:xfrm>
            <a:off x="3977706" y="258655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y0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80"/>
          <p:cNvSpPr txBox="1"/>
          <p:nvPr/>
        </p:nvSpPr>
        <p:spPr>
          <a:xfrm>
            <a:off x="3978032" y="3468338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y1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Initialization, symmetry problem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81"/>
          <p:cNvSpPr txBox="1"/>
          <p:nvPr/>
        </p:nvSpPr>
        <p:spPr>
          <a:xfrm>
            <a:off x="5215349" y="1565776"/>
            <a:ext cx="39117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Break the symmetry!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Initialize with random numbers!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ru" sz="2700"/>
              <a:t>:=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N(0,0.</a:t>
            </a:r>
            <a:r>
              <a:rPr lang="ru" sz="2700"/>
              <a:t>0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1)?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ru" sz="2700"/>
              <a:t>:=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U(</a:t>
            </a:r>
            <a:r>
              <a:rPr lang="ru" sz="2700"/>
              <a:t>-0.1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,0.1)?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ru" sz="2700" u="sng">
                <a:solidFill>
                  <a:schemeClr val="hlink"/>
                </a:solidFill>
                <a:hlinkClick r:id="rId3"/>
              </a:rPr>
              <a:t>read more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450" y="1366750"/>
            <a:ext cx="3774275" cy="354967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1"/>
          <p:cNvSpPr txBox="1"/>
          <p:nvPr/>
        </p:nvSpPr>
        <p:spPr>
          <a:xfrm>
            <a:off x="986680" y="214566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1"/>
          <p:cNvSpPr txBox="1"/>
          <p:nvPr/>
        </p:nvSpPr>
        <p:spPr>
          <a:xfrm>
            <a:off x="987006" y="302744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1"/>
          <p:cNvSpPr txBox="1"/>
          <p:nvPr/>
        </p:nvSpPr>
        <p:spPr>
          <a:xfrm>
            <a:off x="987333" y="3909228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x2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1"/>
          <p:cNvSpPr txBox="1"/>
          <p:nvPr/>
        </p:nvSpPr>
        <p:spPr>
          <a:xfrm>
            <a:off x="2475911" y="1729270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1"/>
          <p:cNvSpPr txBox="1"/>
          <p:nvPr/>
        </p:nvSpPr>
        <p:spPr>
          <a:xfrm>
            <a:off x="2476238" y="2611051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1"/>
          <p:cNvSpPr txBox="1"/>
          <p:nvPr/>
        </p:nvSpPr>
        <p:spPr>
          <a:xfrm>
            <a:off x="2476564" y="3492832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81"/>
          <p:cNvSpPr txBox="1"/>
          <p:nvPr/>
        </p:nvSpPr>
        <p:spPr>
          <a:xfrm>
            <a:off x="2476891" y="4350118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81"/>
          <p:cNvSpPr txBox="1"/>
          <p:nvPr/>
        </p:nvSpPr>
        <p:spPr>
          <a:xfrm>
            <a:off x="2476891" y="3492832"/>
            <a:ext cx="393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h2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81"/>
          <p:cNvSpPr txBox="1"/>
          <p:nvPr/>
        </p:nvSpPr>
        <p:spPr>
          <a:xfrm>
            <a:off x="3977706" y="2586557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y0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1"/>
          <p:cNvSpPr txBox="1"/>
          <p:nvPr/>
        </p:nvSpPr>
        <p:spPr>
          <a:xfrm>
            <a:off x="3978032" y="3468338"/>
            <a:ext cx="382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y1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Nuff said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2"/>
          <p:cNvSpPr txBox="1"/>
          <p:nvPr/>
        </p:nvSpPr>
        <p:spPr>
          <a:xfrm>
            <a:off x="6744" y="1752199"/>
            <a:ext cx="90222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Let's go implement that!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114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2700" u="none" cap="none" strike="noStrike"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178" y="2575290"/>
            <a:ext cx="2391988" cy="228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And now let's differentiate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53" y="1405706"/>
            <a:ext cx="6843353" cy="132830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3"/>
          <p:cNvSpPr txBox="1"/>
          <p:nvPr/>
        </p:nvSpPr>
        <p:spPr>
          <a:xfrm>
            <a:off x="1204321" y="3369872"/>
            <a:ext cx="72309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near state-of-the-art in image classification</a:t>
            </a:r>
            <a:endParaRPr sz="2700"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5+ types of layers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parallel branches with independent losses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few hundred megabytes of weights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83"/>
          <p:cNvSpPr/>
          <p:nvPr/>
        </p:nvSpPr>
        <p:spPr>
          <a:xfrm>
            <a:off x="8524619" y="1177177"/>
            <a:ext cx="1987500" cy="191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And now let's differentiate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53" y="1405706"/>
            <a:ext cx="6843353" cy="132830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4"/>
          <p:cNvSpPr/>
          <p:nvPr/>
        </p:nvSpPr>
        <p:spPr>
          <a:xfrm>
            <a:off x="8524619" y="1177177"/>
            <a:ext cx="1987500" cy="191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7753" y="1227145"/>
            <a:ext cx="1658728" cy="19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4"/>
          <p:cNvSpPr txBox="1"/>
          <p:nvPr/>
        </p:nvSpPr>
        <p:spPr>
          <a:xfrm>
            <a:off x="1204321" y="3369872"/>
            <a:ext cx="72309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near state-of-the-art in image classification</a:t>
            </a:r>
            <a:endParaRPr sz="2700"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5+ types of layers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parallel branches with independent losses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few hundred megabytes of weights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Recap: 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Gradient </a:t>
            </a:r>
            <a:r>
              <a:rPr lang="ru" sz="3700"/>
              <a:t>D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escent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3864407" y="1331489"/>
            <a:ext cx="1193886" cy="6833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632" y="1650890"/>
            <a:ext cx="2267891" cy="24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492439" y="1574714"/>
            <a:ext cx="4484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Update: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 – learning rate a&lt;&lt;1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 – loss function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00" y="1709138"/>
            <a:ext cx="41148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53" y="1405706"/>
            <a:ext cx="6843353" cy="132830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5"/>
          <p:cNvSpPr/>
          <p:nvPr/>
        </p:nvSpPr>
        <p:spPr>
          <a:xfrm>
            <a:off x="8524619" y="1177177"/>
            <a:ext cx="1987500" cy="191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7753" y="1227145"/>
            <a:ext cx="1658728" cy="19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5"/>
          <p:cNvSpPr txBox="1"/>
          <p:nvPr/>
        </p:nvSpPr>
        <p:spPr>
          <a:xfrm>
            <a:off x="1204321" y="3369872"/>
            <a:ext cx="72309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near state-of-the-art in image classification</a:t>
            </a:r>
            <a:endParaRPr sz="2700"/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5+ types of layers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parallel branches with independent losses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ru" sz="2700"/>
              <a:t>few hundred megabytes of weights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6"/>
          <p:cNvSpPr txBox="1"/>
          <p:nvPr/>
        </p:nvSpPr>
        <p:spPr>
          <a:xfrm>
            <a:off x="453253" y="1214408"/>
            <a:ext cx="8339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Core idea: helps you define and train neural nets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143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143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6"/>
          <p:cNvSpPr/>
          <p:nvPr/>
        </p:nvSpPr>
        <p:spPr>
          <a:xfrm>
            <a:off x="1059659" y="4284230"/>
            <a:ext cx="32172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Hardware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(CPU/GPU/TPU/FPGA)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6"/>
          <p:cNvSpPr/>
          <p:nvPr/>
        </p:nvSpPr>
        <p:spPr>
          <a:xfrm>
            <a:off x="1059659" y="3310842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CUDAC++, CUDA*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6"/>
          <p:cNvSpPr/>
          <p:nvPr/>
        </p:nvSpPr>
        <p:spPr>
          <a:xfrm>
            <a:off x="1059659" y="2312960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High-level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800" strike="noStrike">
                <a:latin typeface="Arial"/>
                <a:ea typeface="Arial"/>
                <a:cs typeface="Arial"/>
                <a:sym typeface="Arial"/>
              </a:rPr>
              <a:t>Caffe, Theano, TF, Torch, ...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86"/>
          <p:cNvCxnSpPr/>
          <p:nvPr/>
        </p:nvCxnSpPr>
        <p:spPr>
          <a:xfrm rot="10800000">
            <a:off x="2591837" y="4039772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4" name="Google Shape;914;p86"/>
          <p:cNvCxnSpPr/>
          <p:nvPr/>
        </p:nvCxnSpPr>
        <p:spPr>
          <a:xfrm rot="10800000">
            <a:off x="2591837" y="3060260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5" name="Google Shape;915;p86"/>
          <p:cNvCxnSpPr/>
          <p:nvPr/>
        </p:nvCxnSpPr>
        <p:spPr>
          <a:xfrm flipH="1" rot="10800000">
            <a:off x="4319945" y="3315949"/>
            <a:ext cx="489600" cy="3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86"/>
          <p:cNvSpPr/>
          <p:nvPr/>
        </p:nvSpPr>
        <p:spPr>
          <a:xfrm>
            <a:off x="4847652" y="2918939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 libraries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CUDNN, cuS</a:t>
            </a:r>
            <a:r>
              <a:rPr lang="ru" sz="2000"/>
              <a:t>parse, ...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6"/>
          <p:cNvSpPr/>
          <p:nvPr/>
        </p:nvSpPr>
        <p:spPr>
          <a:xfrm>
            <a:off x="1059659" y="3310842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CUDAC++, CUDA*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6"/>
          <p:cNvSpPr/>
          <p:nvPr/>
        </p:nvSpPr>
        <p:spPr>
          <a:xfrm>
            <a:off x="4847652" y="1939183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Keras, Lasagne, </a:t>
            </a:r>
            <a:r>
              <a:rPr lang="ru" sz="2000"/>
              <a:t>Pyro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&amp; many more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86"/>
          <p:cNvCxnSpPr/>
          <p:nvPr/>
        </p:nvCxnSpPr>
        <p:spPr>
          <a:xfrm flipH="1" rot="10800000">
            <a:off x="4319945" y="2336438"/>
            <a:ext cx="489600" cy="3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0" name="Google Shape;920;p86"/>
          <p:cNvCxnSpPr/>
          <p:nvPr/>
        </p:nvCxnSpPr>
        <p:spPr>
          <a:xfrm rot="10800000">
            <a:off x="4305446" y="2815516"/>
            <a:ext cx="504000" cy="3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7"/>
          <p:cNvSpPr txBox="1"/>
          <p:nvPr/>
        </p:nvSpPr>
        <p:spPr>
          <a:xfrm>
            <a:off x="453253" y="1214408"/>
            <a:ext cx="8339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Core idea: helps you define and train neural nets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143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143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7"/>
          <p:cNvSpPr/>
          <p:nvPr/>
        </p:nvSpPr>
        <p:spPr>
          <a:xfrm>
            <a:off x="1059659" y="4284230"/>
            <a:ext cx="32172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Hardware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(CPU/GPU/TPU/FPGA)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87"/>
          <p:cNvSpPr/>
          <p:nvPr/>
        </p:nvSpPr>
        <p:spPr>
          <a:xfrm>
            <a:off x="1059659" y="3310842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CUDAC++, CUDA*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7"/>
          <p:cNvSpPr/>
          <p:nvPr/>
        </p:nvSpPr>
        <p:spPr>
          <a:xfrm>
            <a:off x="1059659" y="2312960"/>
            <a:ext cx="3231600" cy="727500"/>
          </a:xfrm>
          <a:prstGeom prst="rect">
            <a:avLst/>
          </a:prstGeom>
          <a:solidFill>
            <a:srgbClr val="CCFFCC"/>
          </a:solidFill>
          <a:ln cap="flat" cmpd="sng" w="54700">
            <a:solidFill>
              <a:srgbClr val="00CC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875" lIns="97300" spcFirstLastPara="1" rIns="97300" wrap="square" tIns="59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High-level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800" strike="noStrike">
                <a:latin typeface="Arial"/>
                <a:ea typeface="Arial"/>
                <a:cs typeface="Arial"/>
                <a:sym typeface="Arial"/>
              </a:rPr>
              <a:t>Caffe, Theano, TF, Torch,...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87"/>
          <p:cNvCxnSpPr/>
          <p:nvPr/>
        </p:nvCxnSpPr>
        <p:spPr>
          <a:xfrm rot="10800000">
            <a:off x="2591837" y="4039772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87"/>
          <p:cNvCxnSpPr/>
          <p:nvPr/>
        </p:nvCxnSpPr>
        <p:spPr>
          <a:xfrm rot="10800000">
            <a:off x="2591837" y="3060260"/>
            <a:ext cx="0" cy="2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2" name="Google Shape;932;p87"/>
          <p:cNvCxnSpPr/>
          <p:nvPr/>
        </p:nvCxnSpPr>
        <p:spPr>
          <a:xfrm flipH="1" rot="10800000">
            <a:off x="4319945" y="3315949"/>
            <a:ext cx="489600" cy="3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3" name="Google Shape;933;p87"/>
          <p:cNvSpPr/>
          <p:nvPr/>
        </p:nvSpPr>
        <p:spPr>
          <a:xfrm>
            <a:off x="4847652" y="2918939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 libraries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CUDNN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87"/>
          <p:cNvSpPr/>
          <p:nvPr/>
        </p:nvSpPr>
        <p:spPr>
          <a:xfrm>
            <a:off x="1059659" y="3310842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Low-level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CUDAC++, CUDA*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7"/>
          <p:cNvSpPr/>
          <p:nvPr/>
        </p:nvSpPr>
        <p:spPr>
          <a:xfrm>
            <a:off x="4847652" y="1939183"/>
            <a:ext cx="3231600" cy="727500"/>
          </a:xfrm>
          <a:prstGeom prst="rect">
            <a:avLst/>
          </a:pr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Keras, Lasagne, Slim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&amp; many more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p87"/>
          <p:cNvCxnSpPr/>
          <p:nvPr/>
        </p:nvCxnSpPr>
        <p:spPr>
          <a:xfrm flipH="1" rot="10800000">
            <a:off x="4319945" y="2336438"/>
            <a:ext cx="489600" cy="3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7" name="Google Shape;937;p87"/>
          <p:cNvCxnSpPr/>
          <p:nvPr/>
        </p:nvCxnSpPr>
        <p:spPr>
          <a:xfrm rot="10800000">
            <a:off x="4305446" y="2815516"/>
            <a:ext cx="504000" cy="3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8" name="Google Shape;938;p87"/>
          <p:cNvSpPr txBox="1"/>
          <p:nvPr/>
        </p:nvSpPr>
        <p:spPr>
          <a:xfrm>
            <a:off x="1138684" y="1971760"/>
            <a:ext cx="31374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solidFill>
                  <a:srgbClr val="00CC33"/>
                </a:solidFill>
                <a:latin typeface="Arial"/>
                <a:ea typeface="Arial"/>
                <a:cs typeface="Arial"/>
                <a:sym typeface="Arial"/>
              </a:rPr>
              <a:t>We'll spend next K slides here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8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8"/>
          <p:cNvSpPr txBox="1"/>
          <p:nvPr/>
        </p:nvSpPr>
        <p:spPr>
          <a:xfrm>
            <a:off x="453253" y="1214408"/>
            <a:ext cx="7567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Layer-based frameworks: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Same idea as in our hand-made neural net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9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9"/>
          <p:cNvSpPr txBox="1"/>
          <p:nvPr/>
        </p:nvSpPr>
        <p:spPr>
          <a:xfrm>
            <a:off x="453253" y="1214408"/>
            <a:ext cx="75678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Layer-based frameworks: 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Same idea as in our hand-made neural net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1" marL="3683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this one - </a:t>
            </a:r>
            <a:r>
              <a:rPr b="0" i="0" lang="ru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http://bit.ly/2w9kAHm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89"/>
          <p:cNvGrpSpPr/>
          <p:nvPr/>
        </p:nvGrpSpPr>
        <p:grpSpPr>
          <a:xfrm>
            <a:off x="2082448" y="2560644"/>
            <a:ext cx="5013289" cy="1943631"/>
            <a:chOff x="2295720" y="3763440"/>
            <a:chExt cx="5526721" cy="2856600"/>
          </a:xfrm>
        </p:grpSpPr>
        <p:pic>
          <p:nvPicPr>
            <p:cNvPr id="952" name="Google Shape;952;p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95720" y="3763440"/>
              <a:ext cx="5526721" cy="28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89"/>
            <p:cNvPicPr preferRelativeResize="0"/>
            <p:nvPr/>
          </p:nvPicPr>
          <p:blipFill rotWithShape="1">
            <a:blip r:embed="rId5">
              <a:alphaModFix/>
            </a:blip>
            <a:srcRect b="0" l="0" r="11205" t="0"/>
            <a:stretch/>
          </p:blipFill>
          <p:spPr>
            <a:xfrm>
              <a:off x="4766400" y="4890600"/>
              <a:ext cx="942120" cy="1119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p89"/>
            <p:cNvSpPr/>
            <p:nvPr/>
          </p:nvSpPr>
          <p:spPr>
            <a:xfrm>
              <a:off x="4720320" y="4964040"/>
              <a:ext cx="941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025" lIns="76025" spcFirstLastPara="1" rIns="76025" wrap="square" tIns="7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0"/>
          <p:cNvSpPr/>
          <p:nvPr/>
        </p:nvSpPr>
        <p:spPr>
          <a:xfrm>
            <a:off x="555464" y="1808875"/>
            <a:ext cx="24147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name: "LeNet"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name: "conv1"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type: "Convolution"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bottom: "data"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top: "conv1"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param {lr_mult: 1}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param {lr_mult: 2}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convolution_param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num_output: 20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kernel_size: 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stride: 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weight_filler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type: "xavier"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}}}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0"/>
          <p:cNvSpPr/>
          <p:nvPr/>
        </p:nvSpPr>
        <p:spPr>
          <a:xfrm>
            <a:off x="1501482" y="4669519"/>
            <a:ext cx="1081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130 lines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0"/>
          <p:cNvSpPr/>
          <p:nvPr/>
        </p:nvSpPr>
        <p:spPr>
          <a:xfrm>
            <a:off x="4106381" y="2172365"/>
            <a:ext cx="4405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4258" y="1158072"/>
            <a:ext cx="2014821" cy="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0"/>
          <p:cNvSpPr txBox="1"/>
          <p:nvPr/>
        </p:nvSpPr>
        <p:spPr>
          <a:xfrm>
            <a:off x="3553204" y="1960546"/>
            <a:ext cx="50589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You define model in config file</a:t>
            </a:r>
            <a:br>
              <a:rPr lang="ru" sz="1500"/>
            </a:br>
            <a:r>
              <a:rPr lang="ru" sz="1500"/>
              <a:t>       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by stacking layers</a:t>
            </a:r>
            <a:r>
              <a:rPr lang="ru" sz="2700"/>
              <a:t> (left)</a:t>
            </a:r>
            <a:br>
              <a:rPr lang="ru" sz="2700"/>
            </a:b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Then run</a:t>
            </a:r>
            <a:r>
              <a:rPr lang="ru" sz="2700"/>
              <a:t>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ru" sz="2700"/>
              <a:t> script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0"/>
          <p:cNvSpPr txBox="1"/>
          <p:nvPr/>
        </p:nvSpPr>
        <p:spPr>
          <a:xfrm>
            <a:off x="3762196" y="3750215"/>
            <a:ext cx="452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Lucida Sans"/>
                <a:ea typeface="Lucida Sans"/>
                <a:cs typeface="Lucida Sans"/>
                <a:sym typeface="Lucida Sans"/>
              </a:rPr>
              <a:t>caffe train -solver examples/mnist/lenet_solver.prototxt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1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Deep learning frameworks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91"/>
          <p:cNvSpPr/>
          <p:nvPr/>
        </p:nvSpPr>
        <p:spPr>
          <a:xfrm>
            <a:off x="555464" y="1808875"/>
            <a:ext cx="24147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name: "LeNet"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name: "conv1"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type: "Convolution"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bottom: "data"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top: "conv1"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param {lr_mult: 1}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param {lr_mult: 2}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convolution_param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num_output: 20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kernel_size: 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stride: 1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weight_filler {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type: "xavier"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}}}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91"/>
          <p:cNvSpPr/>
          <p:nvPr/>
        </p:nvSpPr>
        <p:spPr>
          <a:xfrm>
            <a:off x="1501482" y="4669519"/>
            <a:ext cx="1081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130 lines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1"/>
          <p:cNvSpPr/>
          <p:nvPr/>
        </p:nvSpPr>
        <p:spPr>
          <a:xfrm>
            <a:off x="4106381" y="2172365"/>
            <a:ext cx="4405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Easy to deploy (C++)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lot of pre-trained models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(model zoo)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Model as protobuf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Hard to build new layers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Hard to debug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4258" y="1158072"/>
            <a:ext cx="2014821" cy="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1"/>
          <p:cNvSpPr txBox="1"/>
          <p:nvPr/>
        </p:nvSpPr>
        <p:spPr>
          <a:xfrm>
            <a:off x="4206306" y="4039781"/>
            <a:ext cx="3286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Still used for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computer vision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Computation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2"/>
          <p:cNvSpPr/>
          <p:nvPr/>
        </p:nvSpPr>
        <p:spPr>
          <a:xfrm>
            <a:off x="4782015" y="2853295"/>
            <a:ext cx="4029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2"/>
          <p:cNvSpPr txBox="1"/>
          <p:nvPr/>
        </p:nvSpPr>
        <p:spPr>
          <a:xfrm>
            <a:off x="1588345" y="4914458"/>
            <a:ext cx="6343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This many further slides taken from Ars Ashukha @deepbayes2017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92"/>
          <p:cNvPicPr preferRelativeResize="0"/>
          <p:nvPr/>
        </p:nvPicPr>
        <p:blipFill rotWithShape="1">
          <a:blip r:embed="rId3">
            <a:alphaModFix/>
          </a:blip>
          <a:srcRect b="0" l="2534" r="48158" t="63637"/>
          <a:stretch/>
        </p:blipFill>
        <p:spPr>
          <a:xfrm>
            <a:off x="3282365" y="2308551"/>
            <a:ext cx="2946145" cy="12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2"/>
          <p:cNvSpPr txBox="1"/>
          <p:nvPr/>
        </p:nvSpPr>
        <p:spPr>
          <a:xfrm>
            <a:off x="121009" y="1527440"/>
            <a:ext cx="8339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ru" sz="2700"/>
              <a:t>does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 your CPU do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when you write this?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solidFill>
                  <a:schemeClr val="dk1"/>
                </a:solidFill>
              </a:rPr>
              <a:t>Computation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3"/>
          <p:cNvSpPr/>
          <p:nvPr/>
        </p:nvSpPr>
        <p:spPr>
          <a:xfrm>
            <a:off x="4782015" y="2853295"/>
            <a:ext cx="40293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3"/>
          <p:cNvSpPr txBox="1"/>
          <p:nvPr/>
        </p:nvSpPr>
        <p:spPr>
          <a:xfrm>
            <a:off x="1588345" y="4914458"/>
            <a:ext cx="6343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This many further slides taken from Ars Ashukha @deepbayes2017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93"/>
          <p:cNvPicPr preferRelativeResize="0"/>
          <p:nvPr/>
        </p:nvPicPr>
        <p:blipFill rotWithShape="1">
          <a:blip r:embed="rId3">
            <a:alphaModFix/>
          </a:blip>
          <a:srcRect b="0" l="2534" r="48158" t="63637"/>
          <a:stretch/>
        </p:blipFill>
        <p:spPr>
          <a:xfrm>
            <a:off x="4893369" y="1328795"/>
            <a:ext cx="2946145" cy="124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155" y="1347655"/>
            <a:ext cx="1680773" cy="30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3"/>
          <p:cNvSpPr txBox="1"/>
          <p:nvPr/>
        </p:nvSpPr>
        <p:spPr>
          <a:xfrm>
            <a:off x="4161895" y="3149917"/>
            <a:ext cx="41760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let's define 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this graph explicitly!</a:t>
            </a:r>
            <a:br>
              <a:rPr lang="ru" sz="1500"/>
            </a:b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solidFill>
                  <a:schemeClr val="dk1"/>
                </a:solidFill>
              </a:rPr>
              <a:t>Computation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955" y="1498782"/>
            <a:ext cx="1680773" cy="30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4"/>
          <p:cNvSpPr/>
          <p:nvPr/>
        </p:nvSpPr>
        <p:spPr>
          <a:xfrm>
            <a:off x="4422809" y="2877789"/>
            <a:ext cx="44052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  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Automatic gradients!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Easy to build new layers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optimize the Graph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Graph is static during training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 time to compile/optimize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Hard to debug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94"/>
          <p:cNvSpPr txBox="1"/>
          <p:nvPr/>
        </p:nvSpPr>
        <p:spPr>
          <a:xfrm>
            <a:off x="1588345" y="4914458"/>
            <a:ext cx="63432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This many further slides taken from Ars Ashukha @deepbayes2017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" name="Google Shape;1003;p94"/>
          <p:cNvCxnSpPr/>
          <p:nvPr/>
        </p:nvCxnSpPr>
        <p:spPr>
          <a:xfrm flipH="1" rot="10800000">
            <a:off x="2553957" y="3307354"/>
            <a:ext cx="14400" cy="961200"/>
          </a:xfrm>
          <a:prstGeom prst="straightConnector1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4" name="Google Shape;1004;p94"/>
          <p:cNvCxnSpPr/>
          <p:nvPr/>
        </p:nvCxnSpPr>
        <p:spPr>
          <a:xfrm rot="10800000">
            <a:off x="1973090" y="2614099"/>
            <a:ext cx="561600" cy="648000"/>
          </a:xfrm>
          <a:prstGeom prst="straightConnector1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5" name="Google Shape;1005;p94"/>
          <p:cNvCxnSpPr/>
          <p:nvPr/>
        </p:nvCxnSpPr>
        <p:spPr>
          <a:xfrm rot="10800000">
            <a:off x="1584222" y="1674090"/>
            <a:ext cx="388800" cy="939900"/>
          </a:xfrm>
          <a:prstGeom prst="straightConnector1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6" name="Google Shape;1006;p94"/>
          <p:cNvCxnSpPr/>
          <p:nvPr/>
        </p:nvCxnSpPr>
        <p:spPr>
          <a:xfrm flipH="1">
            <a:off x="609676" y="4248224"/>
            <a:ext cx="627300" cy="300"/>
          </a:xfrm>
          <a:prstGeom prst="straightConnector1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7" name="Google Shape;1007;p94"/>
          <p:cNvSpPr txBox="1"/>
          <p:nvPr/>
        </p:nvSpPr>
        <p:spPr>
          <a:xfrm>
            <a:off x="615549" y="3952337"/>
            <a:ext cx="762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450" y="993225"/>
            <a:ext cx="4992149" cy="16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Nonlinear dependencies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278733" y="4186744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we have                              What we want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851" y="1435098"/>
            <a:ext cx="4230144" cy="267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56" y="1441467"/>
            <a:ext cx="3297370" cy="266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2376373" y="4652100"/>
            <a:ext cx="3959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/>
              <a:t>How to </a:t>
            </a:r>
            <a:r>
              <a:rPr b="1" lang="ru" sz="2700"/>
              <a:t>learn</a:t>
            </a:r>
            <a:r>
              <a:rPr b="1" lang="ru" sz="2700" strike="noStrike"/>
              <a:t> that?</a:t>
            </a:r>
            <a:endParaRPr b="1" sz="2700" strike="noStrike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5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Dynamic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95"/>
          <p:cNvSpPr txBox="1"/>
          <p:nvPr/>
        </p:nvSpPr>
        <p:spPr>
          <a:xfrm>
            <a:off x="453253" y="1214408"/>
            <a:ext cx="559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397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95"/>
          <p:cNvSpPr txBox="1"/>
          <p:nvPr/>
        </p:nvSpPr>
        <p:spPr>
          <a:xfrm>
            <a:off x="2143809" y="953548"/>
            <a:ext cx="4747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8415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Chainer, DyNet, Pytorch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759" y="14011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6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Dynamic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96"/>
          <p:cNvSpPr txBox="1"/>
          <p:nvPr/>
        </p:nvSpPr>
        <p:spPr>
          <a:xfrm>
            <a:off x="453253" y="1214408"/>
            <a:ext cx="559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397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96"/>
          <p:cNvSpPr txBox="1"/>
          <p:nvPr/>
        </p:nvSpPr>
        <p:spPr>
          <a:xfrm>
            <a:off x="2143809" y="953548"/>
            <a:ext cx="4747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8415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Chainer, DyNet, Pytorch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96"/>
          <p:cNvSpPr/>
          <p:nvPr/>
        </p:nvSpPr>
        <p:spPr>
          <a:xfrm>
            <a:off x="2723976" y="2907182"/>
            <a:ext cx="561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  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change graph on the fly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get value of any tensor at any time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(easy debugging)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Hard to optimize graphs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(especially large graphs)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Still early development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079" y="1845616"/>
            <a:ext cx="2425877" cy="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516" y="1441712"/>
            <a:ext cx="2135623" cy="111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6"/>
          <p:cNvSpPr txBox="1"/>
          <p:nvPr/>
        </p:nvSpPr>
        <p:spPr>
          <a:xfrm>
            <a:off x="2972695" y="4623471"/>
            <a:ext cx="3282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Researchers love the</a:t>
            </a:r>
            <a:r>
              <a:rPr b="1" lang="ru" sz="2000"/>
              <a:t>se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7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Dynamic graphs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97"/>
          <p:cNvSpPr txBox="1"/>
          <p:nvPr/>
        </p:nvSpPr>
        <p:spPr>
          <a:xfrm>
            <a:off x="453253" y="1214408"/>
            <a:ext cx="559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-1397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1" marL="3683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p97"/>
          <p:cNvPicPr preferRelativeResize="0"/>
          <p:nvPr/>
        </p:nvPicPr>
        <p:blipFill rotWithShape="1">
          <a:blip r:embed="rId3">
            <a:alphaModFix/>
          </a:blip>
          <a:srcRect b="0" l="0" r="4177" t="0"/>
          <a:stretch/>
        </p:blipFill>
        <p:spPr>
          <a:xfrm>
            <a:off x="1316627" y="1753025"/>
            <a:ext cx="6588374" cy="21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7"/>
          <p:cNvSpPr txBox="1"/>
          <p:nvPr/>
        </p:nvSpPr>
        <p:spPr>
          <a:xfrm>
            <a:off x="2972695" y="4613428"/>
            <a:ext cx="3282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Researchers love them!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359206" y="3157265"/>
            <a:ext cx="1244161" cy="512902"/>
          </a:xfrm>
          <a:custGeom>
            <a:rect b="b" l="l" r="r" t="t"/>
            <a:pathLst>
              <a:path extrusionOk="0" h="2096" w="3812">
                <a:moveTo>
                  <a:pt x="349" y="0"/>
                </a:moveTo>
                <a:cubicBezTo>
                  <a:pt x="174" y="0"/>
                  <a:pt x="0" y="174"/>
                  <a:pt x="0" y="349"/>
                </a:cubicBezTo>
                <a:lnTo>
                  <a:pt x="0" y="1745"/>
                </a:lnTo>
                <a:cubicBezTo>
                  <a:pt x="0" y="1920"/>
                  <a:pt x="174" y="2095"/>
                  <a:pt x="349" y="2095"/>
                </a:cubicBezTo>
                <a:lnTo>
                  <a:pt x="3461" y="2095"/>
                </a:lnTo>
                <a:cubicBezTo>
                  <a:pt x="3636" y="2095"/>
                  <a:pt x="3811" y="1920"/>
                  <a:pt x="3811" y="1745"/>
                </a:cubicBezTo>
                <a:lnTo>
                  <a:pt x="3811" y="349"/>
                </a:lnTo>
                <a:cubicBezTo>
                  <a:pt x="3811" y="174"/>
                  <a:pt x="3636" y="0"/>
                  <a:pt x="3461" y="0"/>
                </a:cubicBezTo>
                <a:lnTo>
                  <a:pt x="349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2598694" y="2740869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Feature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Extractor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(manual)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4950189" y="2741114"/>
            <a:ext cx="1244161" cy="1306506"/>
          </a:xfrm>
          <a:custGeom>
            <a:rect b="b" l="l" r="r" t="t"/>
            <a:pathLst>
              <a:path extrusionOk="0" h="5336" w="3812">
                <a:moveTo>
                  <a:pt x="635" y="0"/>
                </a:moveTo>
                <a:cubicBezTo>
                  <a:pt x="317" y="0"/>
                  <a:pt x="0" y="317"/>
                  <a:pt x="0" y="635"/>
                </a:cubicBezTo>
                <a:lnTo>
                  <a:pt x="0" y="4699"/>
                </a:lnTo>
                <a:cubicBezTo>
                  <a:pt x="0" y="5017"/>
                  <a:pt x="317" y="5335"/>
                  <a:pt x="635" y="5335"/>
                </a:cubicBezTo>
                <a:lnTo>
                  <a:pt x="3175" y="5335"/>
                </a:lnTo>
                <a:cubicBezTo>
                  <a:pt x="3493" y="5335"/>
                  <a:pt x="3811" y="5017"/>
                  <a:pt x="3811" y="4699"/>
                </a:cubicBezTo>
                <a:lnTo>
                  <a:pt x="3811" y="635"/>
                </a:lnTo>
                <a:cubicBezTo>
                  <a:pt x="3811" y="317"/>
                  <a:pt x="3493" y="0"/>
                  <a:pt x="3175" y="0"/>
                </a:cubicBezTo>
                <a:lnTo>
                  <a:pt x="635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Classifier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Ɵ1~W,</a:t>
            </a:r>
            <a:r>
              <a:rPr lang="ru" sz="2000"/>
              <a:t>b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7198494" y="3112686"/>
            <a:ext cx="1510625" cy="619694"/>
          </a:xfrm>
          <a:custGeom>
            <a:rect b="b" l="l" r="r" t="t"/>
            <a:pathLst>
              <a:path extrusionOk="0" h="2532" w="4628">
                <a:moveTo>
                  <a:pt x="421" y="0"/>
                </a:moveTo>
                <a:cubicBezTo>
                  <a:pt x="210" y="0"/>
                  <a:pt x="0" y="210"/>
                  <a:pt x="0" y="421"/>
                </a:cubicBezTo>
                <a:lnTo>
                  <a:pt x="0" y="2109"/>
                </a:lnTo>
                <a:cubicBezTo>
                  <a:pt x="0" y="2320"/>
                  <a:pt x="210" y="2531"/>
                  <a:pt x="421" y="2531"/>
                </a:cubicBezTo>
                <a:lnTo>
                  <a:pt x="4205" y="2531"/>
                </a:lnTo>
                <a:cubicBezTo>
                  <a:pt x="4416" y="2531"/>
                  <a:pt x="4627" y="2320"/>
                  <a:pt x="4627" y="2109"/>
                </a:cubicBezTo>
                <a:lnTo>
                  <a:pt x="4627" y="421"/>
                </a:lnTo>
                <a:cubicBezTo>
                  <a:pt x="4627" y="210"/>
                  <a:pt x="4416" y="0"/>
                  <a:pt x="4205" y="0"/>
                </a:cubicBezTo>
                <a:lnTo>
                  <a:pt x="421" y="0"/>
                </a:lnTo>
              </a:path>
            </a:pathLst>
          </a:custGeom>
          <a:solidFill>
            <a:srgbClr val="CCFFCC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3"/>
          <p:cNvCxnSpPr/>
          <p:nvPr/>
        </p:nvCxnSpPr>
        <p:spPr>
          <a:xfrm>
            <a:off x="1636021" y="34232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33"/>
          <p:cNvCxnSpPr/>
          <p:nvPr/>
        </p:nvCxnSpPr>
        <p:spPr>
          <a:xfrm>
            <a:off x="3954535" y="34232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33"/>
          <p:cNvCxnSpPr/>
          <p:nvPr/>
        </p:nvCxnSpPr>
        <p:spPr>
          <a:xfrm>
            <a:off x="6240393" y="3423269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8" name="Google Shape;198;p33"/>
          <p:cNvSpPr txBox="1"/>
          <p:nvPr/>
        </p:nvSpPr>
        <p:spPr>
          <a:xfrm>
            <a:off x="248826" y="1153425"/>
            <a:ext cx="6387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ru" sz="2700"/>
              <a:t>: same as linear/logistic regression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48832" y="2231150"/>
            <a:ext cx="348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Model: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220422" y="4355017"/>
            <a:ext cx="17703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Training: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155" y="4311583"/>
            <a:ext cx="22955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-17307" y="4355017"/>
            <a:ext cx="9472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   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Features would tune to your problem automa</a:t>
            </a:r>
            <a:r>
              <a:rPr lang="ru" sz="2700"/>
              <a:t>g</a:t>
            </a: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ically!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950" y="1139577"/>
            <a:ext cx="3623500" cy="25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What if...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